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29"/>
  </p:notesMasterIdLst>
  <p:handoutMasterIdLst>
    <p:handoutMasterId r:id="rId30"/>
  </p:handoutMasterIdLst>
  <p:sldIdLst>
    <p:sldId id="305" r:id="rId2"/>
    <p:sldId id="273" r:id="rId3"/>
    <p:sldId id="270" r:id="rId4"/>
    <p:sldId id="271" r:id="rId5"/>
    <p:sldId id="274" r:id="rId6"/>
    <p:sldId id="302" r:id="rId7"/>
    <p:sldId id="275" r:id="rId8"/>
    <p:sldId id="279" r:id="rId9"/>
    <p:sldId id="291" r:id="rId10"/>
    <p:sldId id="277" r:id="rId11"/>
    <p:sldId id="278" r:id="rId12"/>
    <p:sldId id="280" r:id="rId13"/>
    <p:sldId id="281" r:id="rId14"/>
    <p:sldId id="297" r:id="rId15"/>
    <p:sldId id="296" r:id="rId16"/>
    <p:sldId id="298" r:id="rId17"/>
    <p:sldId id="282" r:id="rId18"/>
    <p:sldId id="283" r:id="rId19"/>
    <p:sldId id="272" r:id="rId20"/>
    <p:sldId id="301" r:id="rId21"/>
    <p:sldId id="303" r:id="rId22"/>
    <p:sldId id="257" r:id="rId23"/>
    <p:sldId id="258" r:id="rId24"/>
    <p:sldId id="259" r:id="rId25"/>
    <p:sldId id="260" r:id="rId26"/>
    <p:sldId id="265" r:id="rId27"/>
    <p:sldId id="262" r:id="rId2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08" y="-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190C75C-53A0-4FE4-B72B-1FFAE48F6F38}" type="datetimeFigureOut">
              <a:rPr lang="ru-RU"/>
              <a:pPr>
                <a:defRPr/>
              </a:pPr>
              <a:t>01.02.2026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E2448D3-E4AA-4271-A770-F8B457834B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6209277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7F4FAF3-80E6-42C1-8EF8-364D34420F0B}" type="datetimeFigureOut">
              <a:rPr lang="ru-RU"/>
              <a:pPr>
                <a:defRPr/>
              </a:pPr>
              <a:t>01.02.2026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FAF48F0E-AFE5-482D-AA2A-093F113F9A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1596639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0723" name="Нижний колонтитул 4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330B1A-B94D-44E1-B875-112D121FF277}" type="datetime1">
              <a:rPr lang="ru-RU"/>
              <a:pPr>
                <a:defRPr/>
              </a:pPr>
              <a:t>01.02.2026</a:t>
            </a:fld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ЗДОРОВЫЙ ОБРАЗ ЖИЗНИ</a:t>
            </a:r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550EDB-CB83-423C-A501-994463B89E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3CB4ED-B626-49C8-AF9A-0840A952D314}" type="datetime1">
              <a:rPr lang="ru-RU"/>
              <a:pPr>
                <a:defRPr/>
              </a:pPr>
              <a:t>01.02.2026</a:t>
            </a:fld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ЗДОРОВЫЙ ОБРАЗ ЖИЗНИ</a:t>
            </a:r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F3FE29-D8CE-4896-B953-E105CCC554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260981-E74A-4C10-8F16-6E3024932BF7}" type="datetime1">
              <a:rPr lang="ru-RU"/>
              <a:pPr>
                <a:defRPr/>
              </a:pPr>
              <a:t>01.02.2026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ЗДОРОВЫЙ ОБРАЗ ЖИЗНИ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40C5C5-CB18-4A7E-9388-E7D18F4E13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53CE9A-E17A-4353-BB46-4A84051D97FC}" type="datetime1">
              <a:rPr lang="ru-RU"/>
              <a:pPr>
                <a:defRPr/>
              </a:pPr>
              <a:t>01.02.2026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ЗДОРОВЫЙ ОБРАЗ ЖИЗНИ</a:t>
            </a:r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1513A0-1F30-4FBC-9E70-95D23224AB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4B4B4E-0784-4A7D-9F05-D790ABE4DC17}" type="datetime1">
              <a:rPr lang="ru-RU"/>
              <a:pPr>
                <a:defRPr/>
              </a:pPr>
              <a:t>01.02.2026</a:t>
            </a:fld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ЗДОРОВЫЙ ОБРАЗ ЖИЗНИ</a:t>
            </a:r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13AD1B-7F6C-4FD1-B906-420D7BBD4B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4311E-1653-481C-8874-86CA5538C9AE}" type="datetime1">
              <a:rPr lang="ru-RU"/>
              <a:pPr>
                <a:defRPr/>
              </a:pPr>
              <a:t>01.02.2026</a:t>
            </a:fld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ЗДОРОВЫЙ ОБРАЗ ЖИЗНИ</a:t>
            </a: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DD15CC-D430-4B20-85F6-9B98CD86AD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791FA6-5F4D-4271-A688-B171E2BB9809}" type="datetime1">
              <a:rPr lang="ru-RU"/>
              <a:pPr>
                <a:defRPr/>
              </a:pPr>
              <a:t>01.02.2026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ЗДОРОВЫЙ ОБРАЗ ЖИЗНИ</a:t>
            </a:r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1F32D7-A92C-4094-93D1-5F3D41DA91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3CA04D-457B-49B6-8D41-CE7A252EB95D}" type="datetime1">
              <a:rPr lang="ru-RU"/>
              <a:pPr>
                <a:defRPr/>
              </a:pPr>
              <a:t>01.02.2026</a:t>
            </a:fld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ЗДОРОВЫЙ ОБРАЗ ЖИЗНИ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FF892F-E4C4-4CC2-BACB-30B9D4BE04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BB9774-58EE-4B59-A3E6-848190A33E97}" type="datetime1">
              <a:rPr lang="ru-RU"/>
              <a:pPr>
                <a:defRPr/>
              </a:pPr>
              <a:t>01.02.2026</a:t>
            </a:fld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ЗДОРОВЫЙ ОБРАЗ ЖИЗНИ</a:t>
            </a:r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117803-5402-4C83-9B30-ECDE105E6F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3A0414-5B28-4635-8D7D-62483F9A0999}" type="datetime1">
              <a:rPr lang="ru-RU"/>
              <a:pPr>
                <a:defRPr/>
              </a:pPr>
              <a:t>01.02.2026</a:t>
            </a:fld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ЗДОРОВЫЙ ОБРАЗ ЖИЗНИ</a:t>
            </a:r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89193B-0E5D-4029-830F-B0886C79F4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EB150F-28D1-47CE-90D4-84E278A4D220}" type="datetime1">
              <a:rPr lang="ru-RU"/>
              <a:pPr>
                <a:defRPr/>
              </a:pPr>
              <a:t>01.02.2026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ЗДОРОВЫЙ ОБРАЗ ЖИЗНИ</a:t>
            </a:r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3B9A55-24DA-4CAE-B0A1-488DAB3C8C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A0668B8-DCB1-4EEC-A190-28EFBCD3FCEE}" type="datetime1">
              <a:rPr lang="ru-RU"/>
              <a:pPr>
                <a:defRPr/>
              </a:pPr>
              <a:t>01.02.2026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ru-RU"/>
              <a:t>ЗДОРОВЫЙ ОБРАЗ ЖИЗНИ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5236391-2311-49D0-8D96-EF61999A3B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3" r:id="rId4"/>
    <p:sldLayoutId id="2147483687" r:id="rId5"/>
    <p:sldLayoutId id="2147483682" r:id="rId6"/>
    <p:sldLayoutId id="2147483688" r:id="rId7"/>
    <p:sldLayoutId id="2147483689" r:id="rId8"/>
    <p:sldLayoutId id="2147483690" r:id="rId9"/>
    <p:sldLayoutId id="2147483681" r:id="rId10"/>
    <p:sldLayoutId id="2147483691" r:id="rId11"/>
  </p:sldLayoutIdLst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gif"/><Relationship Id="rId3" Type="http://schemas.openxmlformats.org/officeDocument/2006/relationships/image" Target="../media/image22.gif"/><Relationship Id="rId7" Type="http://schemas.openxmlformats.org/officeDocument/2006/relationships/image" Target="../media/image26.gif"/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gif"/><Relationship Id="rId5" Type="http://schemas.openxmlformats.org/officeDocument/2006/relationships/image" Target="../media/image24.gif"/><Relationship Id="rId4" Type="http://schemas.openxmlformats.org/officeDocument/2006/relationships/image" Target="../media/image23.gif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g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gi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gi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ru-RU" sz="2800" b="1" cap="none" dirty="0" smtClean="0">
                <a:solidFill>
                  <a:srgbClr val="002060"/>
                </a:solidFill>
                <a:effectLst/>
                <a:latin typeface="Times New Roman" pitchFamily="18" charset="0"/>
              </a:rPr>
              <a:t>ГБОУ СО «Североуральская школа-интернат»</a:t>
            </a:r>
            <a:endParaRPr lang="ru-RU" sz="2800" b="1" cap="none" dirty="0" smtClean="0">
              <a:solidFill>
                <a:srgbClr val="002060"/>
              </a:solidFill>
              <a:effectLst/>
              <a:latin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7504" y="1268761"/>
            <a:ext cx="878497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Формирование </a:t>
            </a:r>
            <a:endParaRPr lang="ru-RU" sz="6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6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6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детей и подростков мотивации к здоровому образу жизни</a:t>
            </a:r>
          </a:p>
        </p:txBody>
      </p:sp>
      <p:sp>
        <p:nvSpPr>
          <p:cNvPr id="6" name="Прямоугольник 5"/>
          <p:cNvSpPr/>
          <p:nvPr/>
        </p:nvSpPr>
        <p:spPr>
          <a:xfrm rot="10800000" flipV="1">
            <a:off x="323528" y="1043228"/>
            <a:ext cx="842493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Всеобуч </a:t>
            </a:r>
            <a:r>
              <a:rPr lang="ru-RU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для родителей (законных представителей)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288" y="500063"/>
            <a:ext cx="8462962" cy="6169025"/>
          </a:xfrm>
        </p:spPr>
        <p:txBody>
          <a:bodyPr>
            <a:normAutofit fontScale="70000" lnSpcReduction="20000"/>
          </a:bodyPr>
          <a:lstStyle/>
          <a:p>
            <a:pPr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rgbClr val="006600"/>
                </a:solidFill>
              </a:rPr>
              <a:t> </a:t>
            </a:r>
            <a:r>
              <a:rPr lang="ru-RU" sz="3400" b="1" dirty="0" smtClean="0">
                <a:solidFill>
                  <a:srgbClr val="006600"/>
                </a:solidFill>
              </a:rPr>
              <a:t>           Важно</a:t>
            </a:r>
            <a:r>
              <a:rPr lang="ru-RU" sz="3400" b="1" dirty="0">
                <a:solidFill>
                  <a:srgbClr val="006600"/>
                </a:solidFill>
              </a:rPr>
              <a:t>, чтобы по мере освоения ЗОЖ у каждого ребенка формировались чувства нежности и любви к самому себе, настроение особой радости от понимания своей уникальности, неповторимости, безграничности своих творческих возможностей, чувство доверия к миру и людям</a:t>
            </a:r>
            <a:r>
              <a:rPr lang="ru-RU" sz="3400" b="1" dirty="0" smtClean="0">
                <a:solidFill>
                  <a:srgbClr val="006600"/>
                </a:solidFill>
              </a:rPr>
              <a:t>.</a:t>
            </a: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400" dirty="0" smtClean="0"/>
              <a:t> </a:t>
            </a:r>
            <a:r>
              <a:rPr lang="ru-RU" sz="3400" dirty="0"/>
              <a:t/>
            </a:r>
            <a:br>
              <a:rPr lang="ru-RU" sz="3400" dirty="0"/>
            </a:br>
            <a:r>
              <a:rPr lang="ru-RU" sz="3400" b="1" i="1" dirty="0">
                <a:solidFill>
                  <a:srgbClr val="FF0000"/>
                </a:solidFill>
              </a:rPr>
              <a:t>Помните: </a:t>
            </a:r>
            <a:endParaRPr lang="ru-RU" sz="3400" b="1" i="1" dirty="0" smtClean="0">
              <a:solidFill>
                <a:srgbClr val="FF0000"/>
              </a:solidFill>
            </a:endParaRPr>
          </a:p>
          <a:p>
            <a:pPr algn="just" fontAlgn="auto">
              <a:spcAft>
                <a:spcPts val="0"/>
              </a:spcAft>
              <a:buFont typeface="Wingdings 2"/>
              <a:buBlip>
                <a:blip r:embed="rId2"/>
              </a:buBlip>
              <a:defRPr/>
            </a:pPr>
            <a:r>
              <a:rPr lang="ru-RU" sz="3400" b="1" dirty="0" smtClean="0">
                <a:solidFill>
                  <a:srgbClr val="002060"/>
                </a:solidFill>
              </a:rPr>
              <a:t>если </a:t>
            </a:r>
            <a:r>
              <a:rPr lang="ru-RU" sz="3400" b="1" dirty="0">
                <a:solidFill>
                  <a:srgbClr val="002060"/>
                </a:solidFill>
              </a:rPr>
              <a:t>ребенка часто подбадривают - он учится уверенности </a:t>
            </a:r>
            <a:r>
              <a:rPr lang="ru-RU" sz="3400" b="1" dirty="0" smtClean="0">
                <a:solidFill>
                  <a:srgbClr val="002060"/>
                </a:solidFill>
              </a:rPr>
              <a:t>в себе</a:t>
            </a:r>
            <a:r>
              <a:rPr lang="ru-RU" sz="3400" b="1" dirty="0">
                <a:solidFill>
                  <a:srgbClr val="002060"/>
                </a:solidFill>
              </a:rPr>
              <a:t>, </a:t>
            </a:r>
            <a:endParaRPr lang="ru-RU" sz="3400" b="1" dirty="0" smtClean="0">
              <a:solidFill>
                <a:srgbClr val="002060"/>
              </a:solidFill>
            </a:endParaRPr>
          </a:p>
          <a:p>
            <a:pPr algn="just" fontAlgn="auto">
              <a:spcAft>
                <a:spcPts val="0"/>
              </a:spcAft>
              <a:buFont typeface="Wingdings 2"/>
              <a:buBlip>
                <a:blip r:embed="rId2"/>
              </a:buBlip>
              <a:defRPr/>
            </a:pPr>
            <a:r>
              <a:rPr lang="ru-RU" sz="3400" b="1" dirty="0" smtClean="0">
                <a:solidFill>
                  <a:srgbClr val="002060"/>
                </a:solidFill>
              </a:rPr>
              <a:t>если </a:t>
            </a:r>
            <a:r>
              <a:rPr lang="ru-RU" sz="3400" b="1" dirty="0">
                <a:solidFill>
                  <a:srgbClr val="002060"/>
                </a:solidFill>
              </a:rPr>
              <a:t>ребенок живет с чувством безопасности - он учится верить, </a:t>
            </a:r>
            <a:endParaRPr lang="ru-RU" sz="3400" b="1" dirty="0" smtClean="0">
              <a:solidFill>
                <a:srgbClr val="002060"/>
              </a:solidFill>
            </a:endParaRPr>
          </a:p>
          <a:p>
            <a:pPr algn="just" fontAlgn="auto">
              <a:spcAft>
                <a:spcPts val="0"/>
              </a:spcAft>
              <a:buFont typeface="Wingdings 2"/>
              <a:buBlip>
                <a:blip r:embed="rId2"/>
              </a:buBlip>
              <a:defRPr/>
            </a:pPr>
            <a:r>
              <a:rPr lang="ru-RU" sz="3400" b="1" dirty="0" smtClean="0">
                <a:solidFill>
                  <a:srgbClr val="002060"/>
                </a:solidFill>
              </a:rPr>
              <a:t>если </a:t>
            </a:r>
            <a:r>
              <a:rPr lang="ru-RU" sz="3400" b="1" dirty="0">
                <a:solidFill>
                  <a:srgbClr val="002060"/>
                </a:solidFill>
              </a:rPr>
              <a:t>ребенку удается достигать желаемого - он учится надежде, </a:t>
            </a:r>
            <a:endParaRPr lang="ru-RU" sz="3400" b="1" dirty="0" smtClean="0">
              <a:solidFill>
                <a:srgbClr val="002060"/>
              </a:solidFill>
            </a:endParaRPr>
          </a:p>
          <a:p>
            <a:pPr algn="just" fontAlgn="auto">
              <a:spcAft>
                <a:spcPts val="0"/>
              </a:spcAft>
              <a:buFont typeface="Wingdings 2"/>
              <a:buBlip>
                <a:blip r:embed="rId2"/>
              </a:buBlip>
              <a:defRPr/>
            </a:pPr>
            <a:r>
              <a:rPr lang="ru-RU" sz="3400" b="1" dirty="0" smtClean="0">
                <a:solidFill>
                  <a:srgbClr val="002060"/>
                </a:solidFill>
              </a:rPr>
              <a:t>если </a:t>
            </a:r>
            <a:r>
              <a:rPr lang="ru-RU" sz="3400" b="1" dirty="0">
                <a:solidFill>
                  <a:srgbClr val="002060"/>
                </a:solidFill>
              </a:rPr>
              <a:t>ребенок живет в атмосфере дружбы и чувствует себя нужным - он учится находить в </a:t>
            </a:r>
            <a:r>
              <a:rPr lang="ru-RU" sz="3400" b="1" dirty="0" smtClean="0">
                <a:solidFill>
                  <a:srgbClr val="002060"/>
                </a:solidFill>
              </a:rPr>
              <a:t>этом мире любовь.</a:t>
            </a:r>
          </a:p>
          <a:p>
            <a:pPr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400" b="1" dirty="0" smtClean="0">
                <a:solidFill>
                  <a:schemeClr val="accent1">
                    <a:lumMod val="75000"/>
                  </a:schemeClr>
                </a:solidFill>
              </a:rPr>
              <a:t>           </a:t>
            </a:r>
            <a:r>
              <a:rPr lang="ru-RU" sz="3400" b="1" i="1" dirty="0" smtClean="0">
                <a:solidFill>
                  <a:srgbClr val="FF0000"/>
                </a:solidFill>
              </a:rPr>
              <a:t>Основа </a:t>
            </a:r>
            <a:r>
              <a:rPr lang="ru-RU" sz="3400" b="1" i="1" dirty="0">
                <a:solidFill>
                  <a:srgbClr val="FF0000"/>
                </a:solidFill>
              </a:rPr>
              <a:t>счастья и духовного здоровья - Вера, Надежда, Любовь. 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ЗДОРОВЫЙ ОБРАЗ ЖИЗНИ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750" y="549275"/>
            <a:ext cx="8147050" cy="5975350"/>
          </a:xfrm>
        </p:spPr>
        <p:txBody>
          <a:bodyPr>
            <a:normAutofit/>
          </a:bodyPr>
          <a:lstStyle/>
          <a:p>
            <a:pPr algn="just"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b="1" dirty="0">
                <a:solidFill>
                  <a:srgbClr val="002060"/>
                </a:solidFill>
              </a:rPr>
              <a:t>Духовное здоровье </a:t>
            </a:r>
            <a:r>
              <a:rPr lang="ru-RU" dirty="0">
                <a:solidFill>
                  <a:srgbClr val="002060"/>
                </a:solidFill>
              </a:rPr>
              <a:t>- это та вершина, на которую каждый должен подняться сам. Задача родителей - создать ребенку условия для продвижения по этому пути. И в этом ничто не может заменить авторитет взрослого. Поэтому родители должны сами воспринять философию ЗОЖ и вступить на путь здоровья. Существует правило: </a:t>
            </a:r>
            <a:r>
              <a:rPr lang="ru-RU" b="1" i="1" dirty="0">
                <a:solidFill>
                  <a:srgbClr val="002060"/>
                </a:solidFill>
              </a:rPr>
              <a:t>"Если хочешь воспитать своего ребенка здоровым, сам иди по пути здоровья, иначе его некуда будет вести!"</a:t>
            </a:r>
            <a:r>
              <a:rPr lang="ru-RU" dirty="0">
                <a:solidFill>
                  <a:srgbClr val="002060"/>
                </a:solidFill>
              </a:rPr>
              <a:t>. 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ЗДОРОВЫЙ ОБРАЗ ЖИЗНИ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288" y="692150"/>
            <a:ext cx="8335962" cy="5905500"/>
          </a:xfrm>
        </p:spPr>
        <p:txBody>
          <a:bodyPr>
            <a:normAutofit fontScale="92500" lnSpcReduction="20000"/>
          </a:bodyPr>
          <a:lstStyle/>
          <a:p>
            <a:pPr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/>
              <a:t>         </a:t>
            </a:r>
            <a:r>
              <a:rPr lang="ru-RU" b="1" dirty="0" smtClean="0">
                <a:solidFill>
                  <a:srgbClr val="FF0000"/>
                </a:solidFill>
              </a:rPr>
              <a:t>Здоровый </a:t>
            </a:r>
            <a:r>
              <a:rPr lang="ru-RU" b="1" dirty="0">
                <a:solidFill>
                  <a:srgbClr val="FF0000"/>
                </a:solidFill>
              </a:rPr>
              <a:t>образ жизни — это радость для больших и маленьких, но для его создания необходимо соблюдение нескольких условий: </a:t>
            </a:r>
            <a:endParaRPr lang="ru-RU" dirty="0">
              <a:solidFill>
                <a:srgbClr val="FF0000"/>
              </a:solidFill>
            </a:endParaRPr>
          </a:p>
          <a:p>
            <a:pPr algn="just"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>
                <a:solidFill>
                  <a:srgbClr val="002060"/>
                </a:solidFill>
              </a:rPr>
              <a:t>создание благоприятного морального климата, что проявляется в доброжелательности, готовности простить, понять, стремление прийти на помощь, сделать приятное друг другу, </a:t>
            </a:r>
          </a:p>
          <a:p>
            <a:pPr algn="just"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>
                <a:solidFill>
                  <a:srgbClr val="002060"/>
                </a:solidFill>
              </a:rPr>
              <a:t>тесная искренняя дружба детей, родителей, педагогов. Общение — великая сила, которая помогает понять ход мыслей ребенка и определить склонность к негативным поступкам, чтобы вовремя предотвратить их, </a:t>
            </a:r>
          </a:p>
          <a:p>
            <a:pPr algn="just"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>
                <a:solidFill>
                  <a:srgbClr val="002060"/>
                </a:solidFill>
              </a:rPr>
              <a:t>повышенное внимание к состоянию здоровья детей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ЗДОРОВЫЙ ОБРАЗ ЖИЗНИ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4" name="Picture 4" descr="Картинка 249 из 1149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168991">
            <a:off x="1909210" y="4571038"/>
            <a:ext cx="2418861" cy="181414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20482" name="Picture 2" descr="http://babblebox.ru/img/diet/1237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683024">
            <a:off x="5826923" y="4651720"/>
            <a:ext cx="2369840" cy="177738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28675" name="Содержимое 2"/>
          <p:cNvSpPr>
            <a:spLocks noGrp="1"/>
          </p:cNvSpPr>
          <p:nvPr>
            <p:ph idx="1"/>
          </p:nvPr>
        </p:nvSpPr>
        <p:spPr>
          <a:xfrm>
            <a:off x="323850" y="333375"/>
            <a:ext cx="8478838" cy="4608513"/>
          </a:xfrm>
        </p:spPr>
        <p:txBody>
          <a:bodyPr/>
          <a:lstStyle/>
          <a:p>
            <a:pPr algn="just"/>
            <a:r>
              <a:rPr lang="ru-RU" sz="2400" b="1" smtClean="0">
                <a:solidFill>
                  <a:srgbClr val="FF0000"/>
                </a:solidFill>
              </a:rPr>
              <a:t>Правильное питание </a:t>
            </a:r>
            <a:r>
              <a:rPr lang="ru-RU" sz="2400" smtClean="0">
                <a:solidFill>
                  <a:srgbClr val="002060"/>
                </a:solidFill>
              </a:rPr>
              <a:t>– это то, о чем должны заботиться родители в первую очередь, желая увидеть своего ребенка здоровым. Некогда древнегреческий философ Сократ дал человечеству совет </a:t>
            </a:r>
            <a:r>
              <a:rPr lang="ru-RU" sz="2400" b="1" i="1" smtClean="0">
                <a:solidFill>
                  <a:srgbClr val="002060"/>
                </a:solidFill>
              </a:rPr>
              <a:t>“Есть, чтобы жить, а не жить, чтобы есть”</a:t>
            </a:r>
            <a:r>
              <a:rPr lang="ru-RU" sz="2400" smtClean="0">
                <a:solidFill>
                  <a:srgbClr val="002060"/>
                </a:solidFill>
              </a:rPr>
              <a:t>. Никто еще не оспорил Сократа, но следуют его советам немногие. Родителям нельзя забывать о том, что соблюдение режима питания – основа здорового образа жизни. Правильное питание организовать не просто. Нужно заботиться о том, чтобы в рационе ребенка правильно сочетались различные продукты и химические вещества.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ЗДОРОВЫЙ ОБРАЗ ЖИЗНИ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2"/>
          <p:cNvSpPr>
            <a:spLocks noGrp="1"/>
          </p:cNvSpPr>
          <p:nvPr>
            <p:ph idx="1"/>
          </p:nvPr>
        </p:nvSpPr>
        <p:spPr>
          <a:xfrm>
            <a:off x="4140200" y="476250"/>
            <a:ext cx="4603750" cy="6026150"/>
          </a:xfrm>
        </p:spPr>
        <p:txBody>
          <a:bodyPr>
            <a:normAutofit fontScale="85000" lnSpcReduction="20000"/>
          </a:bodyPr>
          <a:lstStyle/>
          <a:p>
            <a:pPr algn="just" fontAlgn="auto">
              <a:spcAft>
                <a:spcPts val="0"/>
              </a:spcAft>
              <a:buFontTx/>
              <a:buNone/>
              <a:defRPr/>
            </a:pPr>
            <a:r>
              <a:rPr lang="ru-RU" sz="3100" b="1" dirty="0" smtClean="0">
                <a:solidFill>
                  <a:srgbClr val="00FFFF"/>
                </a:solidFill>
              </a:rPr>
              <a:t>        </a:t>
            </a:r>
            <a:r>
              <a:rPr lang="ru-RU" sz="3100" b="1" dirty="0" smtClean="0">
                <a:solidFill>
                  <a:srgbClr val="FF0000"/>
                </a:solidFill>
              </a:rPr>
              <a:t>Завтрак</a:t>
            </a:r>
            <a:r>
              <a:rPr lang="ru-RU" sz="3100" b="1" dirty="0" smtClean="0">
                <a:solidFill>
                  <a:srgbClr val="002060"/>
                </a:solidFill>
              </a:rPr>
              <a:t> </a:t>
            </a:r>
            <a:r>
              <a:rPr lang="ru-RU" sz="3100" b="1" dirty="0">
                <a:solidFill>
                  <a:srgbClr val="002060"/>
                </a:solidFill>
              </a:rPr>
              <a:t>должен быть достаточно питательным. Хорошее «топливо» для мозга – сахар. Однако, помимо сладкого, первый прием пищи должен быть насыщен и другими пищевыми веществами, в том числе, сложными углеводами, которые также необходимы для умственной деятельности. Поэтому неплохой выбор на завтрак – каша (в том числе </a:t>
            </a:r>
            <a:r>
              <a:rPr lang="ru-RU" sz="3100" b="1" dirty="0" smtClean="0">
                <a:solidFill>
                  <a:srgbClr val="002060"/>
                </a:solidFill>
              </a:rPr>
              <a:t>овсяная</a:t>
            </a:r>
            <a:r>
              <a:rPr lang="ru-RU" sz="3100" b="1" dirty="0">
                <a:solidFill>
                  <a:srgbClr val="002060"/>
                </a:solidFill>
              </a:rPr>
              <a:t>), тосты, хлопья или мюсли, яйца, соки, йогурты, овощи и фрукты. 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endParaRPr lang="ru-RU" dirty="0"/>
          </a:p>
        </p:txBody>
      </p:sp>
      <p:pic>
        <p:nvPicPr>
          <p:cNvPr id="29698" name="Picture 1" descr="C:\Documents and Settings\Ольга Владимировна.D59F57820155412\Мои документы\Мои рисунки\11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" y="857250"/>
            <a:ext cx="2978150" cy="2286000"/>
          </a:xfrm>
          <a:prstGeom prst="rect">
            <a:avLst/>
          </a:prstGeom>
          <a:noFill/>
          <a:ln w="38100">
            <a:solidFill>
              <a:srgbClr val="00FFFF"/>
            </a:solidFill>
            <a:miter lim="800000"/>
            <a:headEnd/>
            <a:tailEnd/>
          </a:ln>
        </p:spPr>
      </p:pic>
      <p:pic>
        <p:nvPicPr>
          <p:cNvPr id="29699" name="Picture 2" descr="food_school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8313" y="3860800"/>
            <a:ext cx="3486150" cy="2071688"/>
          </a:xfrm>
          <a:prstGeom prst="rect">
            <a:avLst/>
          </a:prstGeom>
          <a:noFill/>
          <a:ln w="38100">
            <a:solidFill>
              <a:srgbClr val="00FFFF"/>
            </a:solidFill>
            <a:miter lim="800000"/>
            <a:headEnd/>
            <a:tailEnd/>
          </a:ln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ЗДОРОВЫЙ ОБРАЗ ЖИЗНИ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57188" y="142875"/>
            <a:ext cx="8229600" cy="714357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u="sng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Полноценное питание</a:t>
            </a:r>
            <a:endParaRPr lang="ru-RU" b="1" u="sng" dirty="0">
              <a:solidFill>
                <a:srgbClr val="002060"/>
              </a:solidFill>
            </a:endParaRPr>
          </a:p>
        </p:txBody>
      </p:sp>
      <p:pic>
        <p:nvPicPr>
          <p:cNvPr id="4" name="Picture 8" descr="C:\Documents and Settings\Ольга Владимировна.D59F57820155412\Мои документы\Мои рисунки\1642_big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571625" y="1000125"/>
            <a:ext cx="1322388" cy="1857375"/>
          </a:xfrm>
          <a:ln w="38100">
            <a:solidFill>
              <a:srgbClr val="00FFFF"/>
            </a:solidFill>
          </a:ln>
        </p:spPr>
      </p:pic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250825" y="3068638"/>
            <a:ext cx="3889375" cy="317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000" b="1">
                <a:solidFill>
                  <a:srgbClr val="002060"/>
                </a:solidFill>
                <a:latin typeface="Franklin Gothic Book" pitchFamily="34" charset="0"/>
              </a:rPr>
              <a:t>Если  школьник будет питаться рационально, разнообразно, ежедневно получая все необходимые его организму вещества, то вы скоро заметите, что чадо радует вас не только хорошим настроением и здоровым цветом лица, но и пятерками в дневнике.</a:t>
            </a: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4211638" y="1196975"/>
            <a:ext cx="4752975" cy="464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rgbClr val="C00000"/>
                </a:solidFill>
                <a:latin typeface="Franklin Gothic Book" pitchFamily="34" charset="0"/>
              </a:rPr>
              <a:t>РЕБЕНОК ШКОЛЬНОГО ВОЗРАСТА </a:t>
            </a:r>
          </a:p>
          <a:p>
            <a:pPr algn="ctr"/>
            <a:r>
              <a:rPr lang="ru-RU" b="1" u="sng">
                <a:solidFill>
                  <a:srgbClr val="C00000"/>
                </a:solidFill>
                <a:latin typeface="Franklin Gothic Book" pitchFamily="34" charset="0"/>
              </a:rPr>
              <a:t>ДОЛЖЕН ЕЖЕДНЕВНО ПОЛУЧАТЬ:</a:t>
            </a:r>
          </a:p>
          <a:p>
            <a:r>
              <a:rPr lang="ru-RU" sz="2000" b="1">
                <a:solidFill>
                  <a:srgbClr val="C00000"/>
                </a:solidFill>
                <a:latin typeface="Franklin Gothic Book" pitchFamily="34" charset="0"/>
              </a:rPr>
              <a:t>Сливочное масло: 30–40 г </a:t>
            </a:r>
          </a:p>
          <a:p>
            <a:r>
              <a:rPr lang="ru-RU" sz="2000" b="1">
                <a:solidFill>
                  <a:srgbClr val="C00000"/>
                </a:solidFill>
                <a:latin typeface="Franklin Gothic Book" pitchFamily="34" charset="0"/>
              </a:rPr>
              <a:t>Растительное масло: 15–20 г </a:t>
            </a:r>
          </a:p>
          <a:p>
            <a:r>
              <a:rPr lang="ru-RU" sz="2000" b="1">
                <a:solidFill>
                  <a:srgbClr val="C00000"/>
                </a:solidFill>
                <a:latin typeface="Franklin Gothic Book" pitchFamily="34" charset="0"/>
              </a:rPr>
              <a:t>Хлеб (пшеничный и ржаной): 200–300 г </a:t>
            </a:r>
          </a:p>
          <a:p>
            <a:r>
              <a:rPr lang="ru-RU" sz="2000" b="1">
                <a:solidFill>
                  <a:srgbClr val="C00000"/>
                </a:solidFill>
                <a:latin typeface="Franklin Gothic Book" pitchFamily="34" charset="0"/>
              </a:rPr>
              <a:t>Крупы и макаронные изделия: 40–60 г </a:t>
            </a:r>
          </a:p>
          <a:p>
            <a:r>
              <a:rPr lang="ru-RU" sz="2000" b="1">
                <a:solidFill>
                  <a:srgbClr val="C00000"/>
                </a:solidFill>
                <a:latin typeface="Franklin Gothic Book" pitchFamily="34" charset="0"/>
              </a:rPr>
              <a:t>Картофель: 200–300 г </a:t>
            </a:r>
          </a:p>
          <a:p>
            <a:r>
              <a:rPr lang="ru-RU" sz="2000" b="1">
                <a:solidFill>
                  <a:srgbClr val="C00000"/>
                </a:solidFill>
                <a:latin typeface="Franklin Gothic Book" pitchFamily="34" charset="0"/>
              </a:rPr>
              <a:t>Овощи: 300–400 г </a:t>
            </a:r>
          </a:p>
          <a:p>
            <a:r>
              <a:rPr lang="ru-RU" sz="2000" b="1">
                <a:solidFill>
                  <a:srgbClr val="C00000"/>
                </a:solidFill>
                <a:latin typeface="Franklin Gothic Book" pitchFamily="34" charset="0"/>
              </a:rPr>
              <a:t>Фрукты свежие: 200–300 г </a:t>
            </a:r>
          </a:p>
          <a:p>
            <a:r>
              <a:rPr lang="ru-RU" sz="2000" b="1">
                <a:solidFill>
                  <a:srgbClr val="C00000"/>
                </a:solidFill>
                <a:latin typeface="Franklin Gothic Book" pitchFamily="34" charset="0"/>
              </a:rPr>
              <a:t>Сок: 150–200 мл </a:t>
            </a:r>
          </a:p>
          <a:p>
            <a:r>
              <a:rPr lang="ru-RU" sz="2000" b="1">
                <a:solidFill>
                  <a:srgbClr val="C00000"/>
                </a:solidFill>
                <a:latin typeface="Franklin Gothic Book" pitchFamily="34" charset="0"/>
              </a:rPr>
              <a:t>Сахар: 50–70 г </a:t>
            </a:r>
          </a:p>
          <a:p>
            <a:r>
              <a:rPr lang="ru-RU" sz="2000" b="1">
                <a:solidFill>
                  <a:srgbClr val="C00000"/>
                </a:solidFill>
                <a:latin typeface="Franklin Gothic Book" pitchFamily="34" charset="0"/>
              </a:rPr>
              <a:t>Кондитерские изделия: 20–30 г </a:t>
            </a:r>
          </a:p>
          <a:p>
            <a:r>
              <a:rPr lang="ru-RU" sz="2000" b="1">
                <a:solidFill>
                  <a:srgbClr val="C00000"/>
                </a:solidFill>
                <a:latin typeface="Franklin Gothic Book" pitchFamily="34" charset="0"/>
              </a:rPr>
              <a:t>Молоко, молочные продукты: 300–400 г </a:t>
            </a:r>
          </a:p>
          <a:p>
            <a:r>
              <a:rPr lang="ru-RU" sz="2000" b="1">
                <a:solidFill>
                  <a:srgbClr val="C00000"/>
                </a:solidFill>
                <a:latin typeface="Franklin Gothic Book" pitchFamily="34" charset="0"/>
              </a:rPr>
              <a:t>Мясо птицы (филе): 100–130 г </a:t>
            </a:r>
          </a:p>
          <a:p>
            <a:r>
              <a:rPr lang="ru-RU" sz="2000" b="1">
                <a:solidFill>
                  <a:srgbClr val="C00000"/>
                </a:solidFill>
                <a:latin typeface="Franklin Gothic Book" pitchFamily="34" charset="0"/>
              </a:rPr>
              <a:t>Рыба (филе): 50–70 г </a:t>
            </a: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ЗДОРОВЫЙ ОБРАЗ ЖИЗНИ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7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620688"/>
            <a:ext cx="3659188" cy="2286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395288" y="3357563"/>
            <a:ext cx="8289925" cy="267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800" b="1">
                <a:solidFill>
                  <a:srgbClr val="002060"/>
                </a:solidFill>
                <a:latin typeface="Franklin Gothic Book" pitchFamily="34" charset="0"/>
              </a:rPr>
              <a:t>      Главное правило, о котором часто забывают родители, – питание должно быть </a:t>
            </a:r>
            <a:r>
              <a:rPr lang="ru-RU" sz="2800" b="1">
                <a:solidFill>
                  <a:srgbClr val="FF0000"/>
                </a:solidFill>
                <a:latin typeface="Franklin Gothic Book" pitchFamily="34" charset="0"/>
              </a:rPr>
              <a:t>разнообразным</a:t>
            </a:r>
            <a:r>
              <a:rPr lang="ru-RU" sz="2800" b="1">
                <a:solidFill>
                  <a:srgbClr val="002060"/>
                </a:solidFill>
                <a:latin typeface="Franklin Gothic Book" pitchFamily="34" charset="0"/>
              </a:rPr>
              <a:t>. Это важнейший фактор, который способствует нормальному интеллектуальному и физическому развитию ребенка.</a:t>
            </a:r>
          </a:p>
        </p:txBody>
      </p:sp>
      <p:grpSp>
        <p:nvGrpSpPr>
          <p:cNvPr id="32771" name="Группа 10"/>
          <p:cNvGrpSpPr>
            <a:grpSpLocks/>
          </p:cNvGrpSpPr>
          <p:nvPr/>
        </p:nvGrpSpPr>
        <p:grpSpPr bwMode="auto">
          <a:xfrm>
            <a:off x="6516688" y="692150"/>
            <a:ext cx="2376487" cy="1944688"/>
            <a:chOff x="1475656" y="620688"/>
            <a:chExt cx="3096344" cy="2318482"/>
          </a:xfrm>
        </p:grpSpPr>
        <p:pic>
          <p:nvPicPr>
            <p:cNvPr id="17410" name="Picture 2" descr="http://img.perezhilton.com/wp-content/uploads/2008/06/atheburger__oPt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475656" y="620688"/>
              <a:ext cx="3096344" cy="2318482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</p:spPr>
        </p:pic>
        <p:cxnSp>
          <p:nvCxnSpPr>
            <p:cNvPr id="8" name="Прямая соединительная линия 7"/>
            <p:cNvCxnSpPr/>
            <p:nvPr/>
          </p:nvCxnSpPr>
          <p:spPr>
            <a:xfrm>
              <a:off x="1475656" y="620688"/>
              <a:ext cx="3096344" cy="2303341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 flipH="1">
              <a:off x="1475656" y="620688"/>
              <a:ext cx="3096344" cy="2303341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772" name="Группа 17"/>
          <p:cNvGrpSpPr>
            <a:grpSpLocks/>
          </p:cNvGrpSpPr>
          <p:nvPr/>
        </p:nvGrpSpPr>
        <p:grpSpPr bwMode="auto">
          <a:xfrm>
            <a:off x="250825" y="620713"/>
            <a:ext cx="2233613" cy="2087562"/>
            <a:chOff x="251520" y="620688"/>
            <a:chExt cx="2232248" cy="2088232"/>
          </a:xfrm>
        </p:grpSpPr>
        <p:pic>
          <p:nvPicPr>
            <p:cNvPr id="13" name="Рисунок 12"/>
            <p:cNvPicPr/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51520" y="620688"/>
              <a:ext cx="2232248" cy="2088232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</p:spPr>
        </p:pic>
        <p:cxnSp>
          <p:nvCxnSpPr>
            <p:cNvPr id="15" name="Прямая соединительная линия 14"/>
            <p:cNvCxnSpPr/>
            <p:nvPr/>
          </p:nvCxnSpPr>
          <p:spPr>
            <a:xfrm>
              <a:off x="251520" y="692148"/>
              <a:ext cx="2232248" cy="2016772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flipH="1">
              <a:off x="251520" y="620688"/>
              <a:ext cx="2160854" cy="2016772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Нижний колонтитул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ЗДОРОВЫЙ ОБРАЗ ЖИЗНИ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428625"/>
            <a:ext cx="8893175" cy="3792538"/>
          </a:xfrm>
        </p:spPr>
        <p:txBody>
          <a:bodyPr>
            <a:normAutofit fontScale="77500" lnSpcReduction="20000"/>
          </a:bodyPr>
          <a:lstStyle/>
          <a:p>
            <a:pPr algn="just"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>
                <a:solidFill>
                  <a:srgbClr val="002060"/>
                </a:solidFill>
              </a:rPr>
              <a:t>Нужно учитывать и продолжительность приемов пищи и продолжительность интервалов между этими приемами. Разумный режим питания обеспечивает слаженную, без перебоев и перегрузок, работу желудочно-кишечного тракта, хорошее усвоение пищи и нормальное течение обмена веществ, а в результате прекрасное самочувствие. Растущему организму подходит четырехразовое полноценное питание. Перекусы в школе на переменах, булочками без чая, приносят скорее вред, чем пользу желудку. В ваших силах обеспечить ребят знаниями о правильном режиме питания. </a:t>
            </a:r>
          </a:p>
        </p:txBody>
      </p:sp>
      <p:pic>
        <p:nvPicPr>
          <p:cNvPr id="13318" name="Picture 6" descr="Картинка 381 из 1148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4293096"/>
            <a:ext cx="2990106" cy="22392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320" name="Picture 8" descr="Картинка 409 из 1148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4365104"/>
            <a:ext cx="2700300" cy="21602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322" name="Picture 10" descr="http://www.chirkofff.com/wp-content/uploads/2011/10/n6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59832" y="4509120"/>
            <a:ext cx="2717721" cy="187220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cxnSp>
        <p:nvCxnSpPr>
          <p:cNvPr id="9" name="Прямая соединительная линия 8"/>
          <p:cNvCxnSpPr/>
          <p:nvPr/>
        </p:nvCxnSpPr>
        <p:spPr>
          <a:xfrm>
            <a:off x="2916238" y="4581525"/>
            <a:ext cx="3095625" cy="17272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>
            <a:off x="3059113" y="4292600"/>
            <a:ext cx="2665412" cy="223202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ЗДОРОВЫЙ ОБРАЗ ЖИЗНИ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288" y="549275"/>
            <a:ext cx="8407400" cy="5256213"/>
          </a:xfrm>
        </p:spPr>
        <p:txBody>
          <a:bodyPr>
            <a:normAutofit lnSpcReduction="10000"/>
          </a:bodyPr>
          <a:lstStyle/>
          <a:p>
            <a:pPr marL="0" indent="0" algn="just"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        </a:t>
            </a:r>
            <a:r>
              <a:rPr lang="ru-RU" dirty="0" smtClean="0">
                <a:solidFill>
                  <a:srgbClr val="002060"/>
                </a:solidFill>
              </a:rPr>
              <a:t>Родителям </a:t>
            </a:r>
            <a:r>
              <a:rPr lang="ru-RU" dirty="0">
                <a:solidFill>
                  <a:srgbClr val="002060"/>
                </a:solidFill>
              </a:rPr>
              <a:t>необходимо знать </a:t>
            </a:r>
            <a:r>
              <a:rPr lang="ru-RU" b="1" dirty="0">
                <a:solidFill>
                  <a:srgbClr val="002060"/>
                </a:solidFill>
              </a:rPr>
              <a:t>критерии эффективности воспитания </a:t>
            </a:r>
            <a:r>
              <a:rPr lang="ru-RU" b="1" dirty="0" smtClean="0">
                <a:solidFill>
                  <a:srgbClr val="002060"/>
                </a:solidFill>
              </a:rPr>
              <a:t>ЗОЖ</a:t>
            </a:r>
            <a:r>
              <a:rPr lang="ru-RU" dirty="0" smtClean="0">
                <a:solidFill>
                  <a:srgbClr val="002060"/>
                </a:solidFill>
              </a:rPr>
              <a:t>:</a:t>
            </a:r>
          </a:p>
          <a:p>
            <a:pPr marL="0" indent="0" algn="just"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 2"/>
              <a:buBlip>
                <a:blip r:embed="rId2"/>
              </a:buBlip>
              <a:defRPr/>
            </a:pPr>
            <a:r>
              <a:rPr lang="ru-RU" dirty="0" smtClean="0">
                <a:solidFill>
                  <a:srgbClr val="002060"/>
                </a:solidFill>
              </a:rPr>
              <a:t> положительная </a:t>
            </a:r>
            <a:r>
              <a:rPr lang="ru-RU" dirty="0">
                <a:solidFill>
                  <a:srgbClr val="002060"/>
                </a:solidFill>
              </a:rPr>
              <a:t>динамика </a:t>
            </a:r>
            <a:r>
              <a:rPr lang="ru-RU" dirty="0" smtClean="0">
                <a:solidFill>
                  <a:srgbClr val="002060"/>
                </a:solidFill>
              </a:rPr>
              <a:t>физического состояния </a:t>
            </a:r>
            <a:r>
              <a:rPr lang="ru-RU" dirty="0">
                <a:solidFill>
                  <a:srgbClr val="002060"/>
                </a:solidFill>
              </a:rPr>
              <a:t>вашего ребенка</a:t>
            </a:r>
            <a:r>
              <a:rPr lang="ru-RU" dirty="0" smtClean="0">
                <a:solidFill>
                  <a:srgbClr val="002060"/>
                </a:solidFill>
              </a:rPr>
              <a:t>;</a:t>
            </a:r>
          </a:p>
          <a:p>
            <a:pPr marL="0" indent="0" algn="just"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 2"/>
              <a:buBlip>
                <a:blip r:embed="rId2"/>
              </a:buBlip>
              <a:defRPr/>
            </a:pPr>
            <a:r>
              <a:rPr lang="ru-RU" dirty="0" smtClean="0">
                <a:solidFill>
                  <a:srgbClr val="002060"/>
                </a:solidFill>
              </a:rPr>
              <a:t> уменьшение </a:t>
            </a:r>
            <a:r>
              <a:rPr lang="ru-RU" dirty="0">
                <a:solidFill>
                  <a:srgbClr val="002060"/>
                </a:solidFill>
              </a:rPr>
              <a:t>заболеваемости; </a:t>
            </a:r>
            <a:endParaRPr lang="ru-RU" dirty="0" smtClean="0">
              <a:solidFill>
                <a:srgbClr val="002060"/>
              </a:solidFill>
            </a:endParaRPr>
          </a:p>
          <a:p>
            <a:pPr marL="0" indent="0" algn="just"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 2"/>
              <a:buBlip>
                <a:blip r:embed="rId2"/>
              </a:buBlip>
              <a:defRPr/>
            </a:pPr>
            <a:r>
              <a:rPr lang="ru-RU" dirty="0" smtClean="0">
                <a:solidFill>
                  <a:srgbClr val="002060"/>
                </a:solidFill>
              </a:rPr>
              <a:t> формирование </a:t>
            </a:r>
            <a:r>
              <a:rPr lang="ru-RU" dirty="0">
                <a:solidFill>
                  <a:srgbClr val="002060"/>
                </a:solidFill>
              </a:rPr>
              <a:t>у ребенка умений выстраивать отношения со сверстниками, родителями и другими </a:t>
            </a:r>
            <a:r>
              <a:rPr lang="ru-RU" dirty="0" smtClean="0">
                <a:solidFill>
                  <a:srgbClr val="002060"/>
                </a:solidFill>
              </a:rPr>
              <a:t>людьми;</a:t>
            </a:r>
          </a:p>
          <a:p>
            <a:pPr marL="0" indent="0" algn="just"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 2"/>
              <a:buBlip>
                <a:blip r:embed="rId2"/>
              </a:buBlip>
              <a:defRPr/>
            </a:pPr>
            <a:r>
              <a:rPr lang="ru-RU" dirty="0" smtClean="0">
                <a:solidFill>
                  <a:srgbClr val="002060"/>
                </a:solidFill>
              </a:rPr>
              <a:t> снижение </a:t>
            </a:r>
            <a:r>
              <a:rPr lang="ru-RU" dirty="0">
                <a:solidFill>
                  <a:srgbClr val="002060"/>
                </a:solidFill>
              </a:rPr>
              <a:t>уровня тревожности и агрессивности.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ЗДОРОВЫЙ ОБРАЗ ЖИЗНИ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288" y="357188"/>
            <a:ext cx="8291512" cy="6143625"/>
          </a:xfrm>
        </p:spPr>
        <p:txBody>
          <a:bodyPr>
            <a:normAutofit/>
          </a:bodyPr>
          <a:lstStyle/>
          <a:p>
            <a:pPr algn="just"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b="1" dirty="0" smtClean="0">
                <a:solidFill>
                  <a:srgbClr val="006600"/>
                </a:solidFill>
              </a:rPr>
              <a:t>Задача </a:t>
            </a:r>
            <a:r>
              <a:rPr lang="ru-RU" b="1" dirty="0" smtClean="0">
                <a:solidFill>
                  <a:srgbClr val="006600"/>
                </a:solidFill>
              </a:rPr>
              <a:t>родителей</a:t>
            </a:r>
            <a:r>
              <a:rPr lang="ru-RU" dirty="0" smtClean="0">
                <a:solidFill>
                  <a:srgbClr val="006600"/>
                </a:solidFill>
              </a:rPr>
              <a:t> – объяснить  </a:t>
            </a:r>
            <a:r>
              <a:rPr lang="ru-RU" dirty="0">
                <a:solidFill>
                  <a:srgbClr val="006600"/>
                </a:solidFill>
              </a:rPr>
              <a:t>подростку, что красота (а ведь каждый из них хочет быть красивым и любимым) – это красота физическая, духовная, это здоровье. К нашему большому сожалению, медицинские обследования детей, ежегодно проводимые в школе, выявляют все больше и больше заболеваний у подростков. Наши дети, еще только начинающие жить, зачастую уже имеют целый “букет” достаточно серьезных хронических заболеваний. 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ЗДОРОВЫЙ ОБРАЗ ЖИЗНИ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0825" y="549275"/>
            <a:ext cx="8610600" cy="5951538"/>
          </a:xfrm>
        </p:spPr>
        <p:txBody>
          <a:bodyPr>
            <a:normAutofit/>
          </a:bodyPr>
          <a:lstStyle/>
          <a:p>
            <a:pPr algn="just"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b="1" dirty="0">
                <a:solidFill>
                  <a:srgbClr val="FF0000"/>
                </a:solidFill>
              </a:rPr>
              <a:t>Здоровые дети - это великое счастье.</a:t>
            </a:r>
            <a:r>
              <a:rPr lang="ru-RU" dirty="0">
                <a:solidFill>
                  <a:srgbClr val="002060"/>
                </a:solidFill>
              </a:rPr>
              <a:t> На протяжении веков люди искали панацею от болезней и видели ее секреты то в специфике питания, то в закаливании, то в отдельных видах физических упражнений. А панацея эта, оказывается, рядом. Она кроется в здоровом образе жизни. С первой минуты рождения ребенка эта истина должна находиться в основе его воспитания - именно сейчас закладывается фундамент пирамиды здоровья, к вершине которой человек поднимается всю жизнь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ЗДОРОВЫЙ ОБРАЗ ЖИЗНИ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Kostya\Pictures\разное\12526_81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835696" cy="153367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44" name="Picture 4" descr="Картинка 460 из 1148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344812"/>
            <a:ext cx="2027337" cy="15131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06849" name="Rectangle 1"/>
          <p:cNvSpPr>
            <a:spLocks noGrp="1" noChangeArrowheads="1"/>
          </p:cNvSpPr>
          <p:nvPr>
            <p:ph idx="1"/>
          </p:nvPr>
        </p:nvSpPr>
        <p:spPr>
          <a:xfrm>
            <a:off x="1357313" y="714375"/>
            <a:ext cx="7500937" cy="5862638"/>
          </a:xfrm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anchor="ctr">
            <a:spAutoFit/>
          </a:bodyPr>
          <a:lstStyle/>
          <a:p>
            <a:pPr algn="just"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600" b="1" dirty="0" smtClean="0">
                <a:solidFill>
                  <a:srgbClr val="002060"/>
                </a:solidFill>
              </a:rPr>
              <a:t>Баня, сауна, бассейн; </a:t>
            </a:r>
          </a:p>
          <a:p>
            <a:pPr algn="just"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600" b="1" dirty="0" smtClean="0">
                <a:solidFill>
                  <a:srgbClr val="002060"/>
                </a:solidFill>
              </a:rPr>
              <a:t>Массажи; </a:t>
            </a:r>
          </a:p>
          <a:p>
            <a:pPr algn="just"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600" b="1" dirty="0" smtClean="0">
                <a:solidFill>
                  <a:srgbClr val="002060"/>
                </a:solidFill>
              </a:rPr>
              <a:t>Проветривание, влажная уборка помещений; </a:t>
            </a:r>
          </a:p>
          <a:p>
            <a:pPr algn="just"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600" b="1" dirty="0" smtClean="0">
                <a:solidFill>
                  <a:srgbClr val="002060"/>
                </a:solidFill>
              </a:rPr>
              <a:t>Создание условий для ребенка (своя комната или уголок); </a:t>
            </a:r>
          </a:p>
          <a:p>
            <a:pPr algn="just"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600" b="1" dirty="0" smtClean="0">
                <a:solidFill>
                  <a:srgbClr val="002060"/>
                </a:solidFill>
              </a:rPr>
              <a:t>Ограничение просмотра телевизора, игр на компьютере; </a:t>
            </a:r>
          </a:p>
          <a:p>
            <a:pPr algn="just"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600" b="1" dirty="0" smtClean="0">
                <a:solidFill>
                  <a:srgbClr val="002060"/>
                </a:solidFill>
              </a:rPr>
              <a:t>Семейный уют и дружеские отношения в семье; </a:t>
            </a:r>
          </a:p>
          <a:p>
            <a:pPr algn="just"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600" b="1" dirty="0" smtClean="0">
                <a:solidFill>
                  <a:srgbClr val="002060"/>
                </a:solidFill>
              </a:rPr>
              <a:t>Привитие гигиенических навыков; </a:t>
            </a:r>
          </a:p>
          <a:p>
            <a:pPr algn="just"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600" b="1" dirty="0" smtClean="0">
                <a:solidFill>
                  <a:srgbClr val="002060"/>
                </a:solidFill>
              </a:rPr>
              <a:t>Походы в лес, на экскурсии, на концерты, в театр.</a:t>
            </a:r>
          </a:p>
          <a:p>
            <a:pPr marL="0" indent="0" fontAlgn="auto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ru-RU" sz="2800" dirty="0" smtClean="0">
              <a:latin typeface="Arial Narrow" pitchFamily="34" charset="0"/>
            </a:endParaRPr>
          </a:p>
        </p:txBody>
      </p:sp>
      <p:pic>
        <p:nvPicPr>
          <p:cNvPr id="10242" name="Picture 2" descr="Картинка 32 из 1138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52319" y="0"/>
            <a:ext cx="1682093" cy="154421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ЗДОРОВЫЙ ОБРАЗ ЖИЗНИ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 descr="http://kadin.npi-tu.ru/upload/image/_2011/12/01/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908050"/>
            <a:ext cx="8713788" cy="481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ЗДОРОВЫЙ ОБРАЗ ЖИЗНИ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5" name="Picture 3" descr="http://ddu511.minsk.edu.by/sm.aspx?uid=3387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375" y="428625"/>
            <a:ext cx="1390650" cy="1423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986" name="Picture 2" descr="http://ddu511.minsk.edu.by/sm.aspx?uid=3387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1563" y="285750"/>
            <a:ext cx="1500187" cy="196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987" name="Picture 5" descr="http://ddu511.minsk.edu.by/sm.aspx?uid=33876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58063" y="4214813"/>
            <a:ext cx="828675" cy="218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988" name="Picture 7" descr="http://ddu511.minsk.edu.by/sm.aspx?uid=33878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000500" y="357188"/>
            <a:ext cx="1196975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989" name="Picture 9" descr="http://ddu511.minsk.edu.by/sm.aspx?uid=3388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643313" y="3571875"/>
            <a:ext cx="1990725" cy="192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990" name="Picture 11" descr="http://ddu511.minsk.edu.by/sm.aspx?uid=33882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358063" y="2214563"/>
            <a:ext cx="1309687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991" name="Picture 13" descr="http://ddu511.minsk.edu.by/sm.aspx?uid=33884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071563" y="4143375"/>
            <a:ext cx="1600200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Заголовок 1"/>
          <p:cNvSpPr txBox="1">
            <a:spLocks/>
          </p:cNvSpPr>
          <p:nvPr/>
        </p:nvSpPr>
        <p:spPr>
          <a:xfrm>
            <a:off x="0" y="1857375"/>
            <a:ext cx="8429625" cy="1941513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6000" b="1" dirty="0">
                <a:solidFill>
                  <a:srgbClr val="C00000"/>
                </a:solidFill>
                <a:latin typeface="Monotype Corsiva" pitchFamily="66" charset="0"/>
                <a:ea typeface="+mj-ea"/>
                <a:cs typeface="+mj-cs"/>
              </a:rPr>
              <a:t>Растите удачника!</a:t>
            </a:r>
            <a:r>
              <a:rPr lang="ru-RU" sz="44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/>
            </a:r>
            <a:br>
              <a:rPr lang="ru-RU" sz="44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</a:br>
            <a:r>
              <a:rPr lang="ru-RU" sz="28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(маленькие хитрости)</a:t>
            </a:r>
            <a:endParaRPr lang="ru-RU" sz="280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1993" name="Подзаголовок 2"/>
          <p:cNvSpPr txBox="1">
            <a:spLocks/>
          </p:cNvSpPr>
          <p:nvPr/>
        </p:nvSpPr>
        <p:spPr bwMode="auto">
          <a:xfrm>
            <a:off x="1428750" y="5643563"/>
            <a:ext cx="6400800" cy="709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ru-RU" sz="3200" b="1" i="1" u="sng">
                <a:solidFill>
                  <a:srgbClr val="006600"/>
                </a:solidFill>
                <a:latin typeface="Franklin Gothic Book" pitchFamily="34" charset="0"/>
              </a:rPr>
              <a:t>Советы психолога</a:t>
            </a:r>
            <a:endParaRPr lang="ru-RU" sz="3200" u="sng">
              <a:solidFill>
                <a:srgbClr val="006600"/>
              </a:solidFill>
              <a:latin typeface="Franklin Gothic Book" pitchFamily="34" charset="0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endParaRPr lang="ru-RU" sz="3200">
              <a:latin typeface="Franklin Gothic Book" pitchFamily="34" charset="0"/>
            </a:endParaRPr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ЗДОРОВЫЙ ОБРАЗ ЖИЗНИ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500" y="928688"/>
            <a:ext cx="5872163" cy="5286375"/>
          </a:xfrm>
        </p:spPr>
        <p:txBody>
          <a:bodyPr>
            <a:normAutofit/>
          </a:bodyPr>
          <a:lstStyle/>
          <a:p>
            <a:pPr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b="1" i="1" dirty="0" smtClean="0"/>
              <a:t>        "</a:t>
            </a:r>
            <a:r>
              <a:rPr lang="ru-RU" b="1" i="1" dirty="0"/>
              <a:t>Машина любит смазку, а человек – ласку". " Для того, чтобы просто существовать, ребёнку требуется 4 объятия в день, для нормального же развития - 12". </a:t>
            </a:r>
            <a:r>
              <a:rPr lang="ru-RU" b="1" i="1" dirty="0" smtClean="0"/>
              <a:t> Эту </a:t>
            </a:r>
            <a:r>
              <a:rPr lang="ru-RU" b="1" i="1" dirty="0"/>
              <a:t>хитрость обнаружил и подарил известный американский хирург Роберт Мак.</a:t>
            </a:r>
            <a:endParaRPr lang="ru-RU" dirty="0"/>
          </a:p>
        </p:txBody>
      </p:sp>
      <p:pic>
        <p:nvPicPr>
          <p:cNvPr id="43010" name="Picture 2" descr="http://ddu511.minsk.edu.by/sm.aspx?uid=3387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25" y="2000250"/>
            <a:ext cx="2017713" cy="264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ЗДОРОВЫЙ ОБРАЗ ЖИЗНИ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55875" y="333375"/>
            <a:ext cx="6329363" cy="6072188"/>
          </a:xfrm>
        </p:spPr>
        <p:txBody>
          <a:bodyPr>
            <a:normAutofit fontScale="92500" lnSpcReduction="20000"/>
          </a:bodyPr>
          <a:lstStyle/>
          <a:p>
            <a:pPr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b="1" i="1" dirty="0" smtClean="0"/>
              <a:t>           Одобрение </a:t>
            </a:r>
            <a:r>
              <a:rPr lang="ru-RU" b="1" i="1" dirty="0"/>
              <a:t>даст ребёнку ориентиры, как себя вести. При хорошей дозе одобрений можно обойтись минимумом запретов. Но при этом всё, что хорошо полу­чается, отмечать, а что пока не удаётся, не замечать. Пореже переводить в словесный план и делать "глобальные выводы": "Вечно ты..!", "Вечно у тебя..!", "Никогда не..!". Доказано: </a:t>
            </a:r>
            <a:r>
              <a:rPr lang="ru-RU" b="1" i="1" dirty="0" smtClean="0"/>
              <a:t>это оказывает </a:t>
            </a:r>
            <a:r>
              <a:rPr lang="ru-RU" b="1" i="1" dirty="0"/>
              <a:t>парализующее гипнотическое действие, (или раздражение, если так воспитывают уже супруга или супругу).</a:t>
            </a:r>
            <a:endParaRPr lang="ru-RU" dirty="0"/>
          </a:p>
        </p:txBody>
      </p:sp>
      <p:pic>
        <p:nvPicPr>
          <p:cNvPr id="44034" name="Picture 7" descr="http://ddu511.minsk.edu.by/sm.aspx?uid=33878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8888" y="2205038"/>
            <a:ext cx="1643062" cy="2354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ЗДОРОВЫЙ ОБРАЗ ЖИЗНИ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79712" y="404664"/>
            <a:ext cx="6984775" cy="6192687"/>
          </a:xfrm>
        </p:spPr>
        <p:txBody>
          <a:bodyPr>
            <a:normAutofit fontScale="92500" lnSpcReduction="10000"/>
          </a:bodyPr>
          <a:lstStyle/>
          <a:p>
            <a:pPr algn="just"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b="1" i="1" dirty="0"/>
              <a:t>Если не испытываете радости от общения с ребёнком, но при этом пытаетесь его чему-то научить, то знайте, что дело бесполезное: научите избегать ваших уроков (обучений).</a:t>
            </a:r>
          </a:p>
          <a:p>
            <a:pPr algn="just"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b="1" i="1" dirty="0" smtClean="0"/>
              <a:t>Замечено</a:t>
            </a:r>
            <a:r>
              <a:rPr lang="ru-RU" b="1" i="1" dirty="0"/>
              <a:t>, что заурядный, но смелый, решительный человек может соперничать в удаче с любым талантом, если талант робок.</a:t>
            </a:r>
          </a:p>
          <a:p>
            <a:pPr algn="just"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b="1" i="1" dirty="0" smtClean="0"/>
              <a:t>Обделённые </a:t>
            </a:r>
            <a:r>
              <a:rPr lang="ru-RU" b="1" i="1" dirty="0"/>
              <a:t>талантом побеждают чаще, потому что напористы и решительны. </a:t>
            </a:r>
            <a:r>
              <a:rPr lang="ru-RU" b="1" i="1" dirty="0" smtClean="0"/>
              <a:t>(Значит</a:t>
            </a:r>
            <a:r>
              <a:rPr lang="ru-RU" b="1" i="1" dirty="0"/>
              <a:t>, у них тоже талант, но другой</a:t>
            </a:r>
            <a:r>
              <a:rPr lang="ru-RU" b="1" i="1" dirty="0" smtClean="0"/>
              <a:t>).</a:t>
            </a:r>
            <a:endParaRPr lang="ru-RU" b="1" i="1" dirty="0"/>
          </a:p>
        </p:txBody>
      </p:sp>
      <p:pic>
        <p:nvPicPr>
          <p:cNvPr id="45058" name="Picture 3" descr="http://ddu511.minsk.edu.by/sm.aspx?uid=3387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8306" y="2622210"/>
            <a:ext cx="1769986" cy="2282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ЗДОРОВЫЙ ОБРАЗ ЖИЗНИ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86188" y="285750"/>
            <a:ext cx="5143500" cy="6215063"/>
          </a:xfrm>
        </p:spPr>
        <p:txBody>
          <a:bodyPr>
            <a:normAutofit fontScale="85000" lnSpcReduction="10000"/>
          </a:bodyPr>
          <a:lstStyle/>
          <a:p>
            <a:pPr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b="1" i="1" dirty="0" smtClean="0"/>
              <a:t>          Самая </a:t>
            </a:r>
            <a:r>
              <a:rPr lang="ru-RU" b="1" i="1" dirty="0"/>
              <a:t>большая хитрость в воспитании – отойти на второй план, но так организовать условия (среду), обстоятельства, чтобы ребёнок сам проявлял инициативу и находил нужное, необходимое для своего развития, становления. Не учить напрямую, не воспитывать " в лоб". Всё как в искусстве: мысль будится через чувство. Потому и педагогика больше искусство, чем наука.</a:t>
            </a:r>
            <a:endParaRPr lang="ru-RU" dirty="0"/>
          </a:p>
        </p:txBody>
      </p:sp>
      <p:pic>
        <p:nvPicPr>
          <p:cNvPr id="48130" name="Picture 9" descr="http://ddu511.minsk.edu.by/sm.aspx?uid=33880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1785938"/>
            <a:ext cx="2882900" cy="278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ЗДОРОВЫЙ ОБРАЗ ЖИЗНИ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711128" y="404664"/>
            <a:ext cx="6181352" cy="6024711"/>
          </a:xfrm>
        </p:spPr>
        <p:txBody>
          <a:bodyPr>
            <a:normAutofit fontScale="92500" lnSpcReduction="10000"/>
          </a:bodyPr>
          <a:lstStyle/>
          <a:p>
            <a:pPr algn="just"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b="1" i="1" dirty="0"/>
              <a:t>Эволюция заложила в наш мозг стремление к преодолению трудностей. Видимо, поэтому хитрые японцы воспитывают, памятуя свою поговорку: "Если на пути к твоему счастью нет никаких препятствий, создай их сам".</a:t>
            </a:r>
          </a:p>
          <a:p>
            <a:pPr algn="just"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b="1" i="1" dirty="0" smtClean="0"/>
              <a:t>А </a:t>
            </a:r>
            <a:r>
              <a:rPr lang="ru-RU" b="1" i="1" dirty="0"/>
              <a:t>древние китайцы знали такую хитрость: "Если ты недоволен собой – совершенствуй себя, а если ты недоволен другими – совершенствуй себя, а не других</a:t>
            </a:r>
            <a:r>
              <a:rPr lang="ru-RU" b="1" i="1" dirty="0" smtClean="0"/>
              <a:t>".</a:t>
            </a:r>
            <a:endParaRPr lang="ru-RU" b="1" i="1" dirty="0"/>
          </a:p>
        </p:txBody>
      </p:sp>
      <p:pic>
        <p:nvPicPr>
          <p:cNvPr id="49154" name="Picture 13" descr="http://ddu511.minsk.edu.by/sm.aspx?uid=3388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528" y="2081697"/>
            <a:ext cx="2387600" cy="271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ЗДОРОВЫЙ ОБРАЗ ЖИЗНИ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0825" y="620713"/>
            <a:ext cx="8683625" cy="5737225"/>
          </a:xfrm>
        </p:spPr>
        <p:txBody>
          <a:bodyPr>
            <a:normAutofit fontScale="92500" lnSpcReduction="10000"/>
          </a:bodyPr>
          <a:lstStyle/>
          <a:p>
            <a:pPr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      </a:t>
            </a:r>
            <a:r>
              <a:rPr lang="ru-RU" dirty="0" smtClean="0">
                <a:solidFill>
                  <a:srgbClr val="002060"/>
                </a:solidFill>
              </a:rPr>
              <a:t>В </a:t>
            </a:r>
            <a:r>
              <a:rPr lang="ru-RU" dirty="0">
                <a:solidFill>
                  <a:srgbClr val="002060"/>
                </a:solidFill>
              </a:rPr>
              <a:t>то же время многие специалисты считают, что здоровье человека определяется в значительной мере «доминантой» здоровья, закладываемой с детства. Сначала в результате механического повторения правильно организованных гигиенических процедур вырабатывается динамический стереотип «здорового» поведения. Постепенно </a:t>
            </a:r>
            <a:r>
              <a:rPr lang="ru-RU" dirty="0" smtClean="0">
                <a:solidFill>
                  <a:srgbClr val="002060"/>
                </a:solidFill>
              </a:rPr>
              <a:t>на его </a:t>
            </a:r>
            <a:r>
              <a:rPr lang="ru-RU" dirty="0">
                <a:solidFill>
                  <a:srgbClr val="002060"/>
                </a:solidFill>
              </a:rPr>
              <a:t>основе </a:t>
            </a:r>
            <a:r>
              <a:rPr lang="ru-RU" dirty="0" smtClean="0">
                <a:solidFill>
                  <a:srgbClr val="002060"/>
                </a:solidFill>
              </a:rPr>
              <a:t>приобретаются соответствующие </a:t>
            </a:r>
            <a:r>
              <a:rPr lang="ru-RU" dirty="0">
                <a:solidFill>
                  <a:srgbClr val="002060"/>
                </a:solidFill>
              </a:rPr>
              <a:t>знания, и формируется осознанное отношение к собственному здоровью, «настрой» на здоровье. В этом и заключается специфическая «работа» мозга в управлении здоровьем.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ЗДОРОВЫЙ ОБРАЗ ЖИЗНИ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642938"/>
            <a:ext cx="8047037" cy="5429250"/>
          </a:xfrm>
        </p:spPr>
        <p:txBody>
          <a:bodyPr>
            <a:normAutofit lnSpcReduction="10000"/>
          </a:bodyPr>
          <a:lstStyle/>
          <a:p>
            <a:pPr algn="just"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b="1" dirty="0">
                <a:solidFill>
                  <a:srgbClr val="002060"/>
                </a:solidFill>
              </a:rPr>
              <a:t>Быть здоровым - естественное стремление человека. Здоровье означает не просто отсутствие болезней, но и физическое, психическое и социальное благополучие</a:t>
            </a:r>
            <a:r>
              <a:rPr lang="ru-RU" b="1" dirty="0" smtClean="0">
                <a:solidFill>
                  <a:srgbClr val="002060"/>
                </a:solidFill>
              </a:rPr>
              <a:t>.</a:t>
            </a: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endParaRPr lang="ru-RU" b="1" u="sng" dirty="0" smtClean="0">
              <a:solidFill>
                <a:srgbClr val="C00000"/>
              </a:solidFill>
            </a:endParaRP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b="1" u="sng" dirty="0" smtClean="0">
                <a:solidFill>
                  <a:srgbClr val="C00000"/>
                </a:solidFill>
              </a:rPr>
              <a:t>ВИДЫ ЗДОРОВЬЯ</a:t>
            </a:r>
          </a:p>
          <a:p>
            <a:pPr marL="514350" indent="-514350" algn="ctr" fontAlgn="auto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b="1" dirty="0" smtClean="0">
                <a:solidFill>
                  <a:srgbClr val="00B050"/>
                </a:solidFill>
              </a:rPr>
              <a:t>Физическое здоровье</a:t>
            </a:r>
          </a:p>
          <a:p>
            <a:pPr marL="514350" indent="-514350" algn="ctr" fontAlgn="auto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b="1" dirty="0" smtClean="0">
                <a:solidFill>
                  <a:srgbClr val="00B050"/>
                </a:solidFill>
              </a:rPr>
              <a:t>Психическое здоровье</a:t>
            </a:r>
          </a:p>
          <a:p>
            <a:pPr marL="514350" indent="-514350" algn="ctr" fontAlgn="auto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b="1" dirty="0" smtClean="0">
                <a:solidFill>
                  <a:srgbClr val="00B050"/>
                </a:solidFill>
              </a:rPr>
              <a:t>Нравственное здоровье</a:t>
            </a: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endParaRPr lang="ru-RU" b="1" dirty="0" smtClean="0"/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endParaRPr lang="ru-RU" b="1" dirty="0" smtClean="0">
              <a:solidFill>
                <a:srgbClr val="C00000"/>
              </a:solidFill>
            </a:endParaRP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ЗДОРОВЫЙ ОБРАЗ ЖИЗНИ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Содержимое 2"/>
          <p:cNvSpPr>
            <a:spLocks noGrp="1"/>
          </p:cNvSpPr>
          <p:nvPr>
            <p:ph idx="1"/>
          </p:nvPr>
        </p:nvSpPr>
        <p:spPr>
          <a:xfrm>
            <a:off x="1187450" y="1268413"/>
            <a:ext cx="7572375" cy="3792537"/>
          </a:xfrm>
        </p:spPr>
        <p:txBody>
          <a:bodyPr/>
          <a:lstStyle/>
          <a:p>
            <a:pPr marL="0" algn="just">
              <a:lnSpc>
                <a:spcPct val="120000"/>
              </a:lnSpc>
              <a:spcBef>
                <a:spcPct val="0"/>
              </a:spcBef>
            </a:pPr>
            <a:r>
              <a:rPr lang="ru-RU" sz="2800" b="1" smtClean="0">
                <a:solidFill>
                  <a:srgbClr val="006600"/>
                </a:solidFill>
              </a:rPr>
              <a:t>Физическое здоровье</a:t>
            </a:r>
            <a:r>
              <a:rPr lang="ru-RU" sz="2800" smtClean="0">
                <a:solidFill>
                  <a:srgbClr val="006600"/>
                </a:solidFill>
              </a:rPr>
              <a:t> </a:t>
            </a:r>
            <a:r>
              <a:rPr lang="ru-RU" sz="2800" smtClean="0">
                <a:solidFill>
                  <a:srgbClr val="002060"/>
                </a:solidFill>
              </a:rPr>
              <a:t>- это естественное состояние организма, обусловленное нормальным функционированием всех его органов и систем. Если хорошо работают все органы и системы, то и весь организм человека (система саморегулирующаяся) правильно функционирует и развивается.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ЗДОРОВЫЙ ОБРАЗ ЖИЗНИ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Содержимое 2"/>
          <p:cNvSpPr>
            <a:spLocks noGrp="1"/>
          </p:cNvSpPr>
          <p:nvPr>
            <p:ph idx="1"/>
          </p:nvPr>
        </p:nvSpPr>
        <p:spPr>
          <a:xfrm>
            <a:off x="395288" y="476250"/>
            <a:ext cx="8362950" cy="3600450"/>
          </a:xfrm>
        </p:spPr>
        <p:txBody>
          <a:bodyPr/>
          <a:lstStyle/>
          <a:p>
            <a:pPr algn="just"/>
            <a:r>
              <a:rPr lang="ru-RU" b="1" smtClean="0">
                <a:solidFill>
                  <a:srgbClr val="006600"/>
                </a:solidFill>
              </a:rPr>
              <a:t>Психическое здоровье </a:t>
            </a:r>
            <a:r>
              <a:rPr lang="ru-RU" smtClean="0">
                <a:solidFill>
                  <a:srgbClr val="002060"/>
                </a:solidFill>
              </a:rPr>
              <a:t>зависит от состояния головного мозга, оно характеризуется уровнем и качеством мышления, развитием внимания и памяти, степенью эмоциональной устойчивости, развитием волевых качеств.</a:t>
            </a:r>
          </a:p>
        </p:txBody>
      </p:sp>
      <p:pic>
        <p:nvPicPr>
          <p:cNvPr id="3074" name="Picture 2" descr="C:\Users\Kostya\Pictures\разное\child-comp-2 - копи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3573016"/>
            <a:ext cx="4032273" cy="30689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4716463" y="45815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15000" b="1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?</a:t>
            </a:r>
            <a:endParaRPr lang="ru-RU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ЗДОРОВЫЙ ОБРАЗ ЖИЗНИ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288" y="620713"/>
            <a:ext cx="8497887" cy="5688012"/>
          </a:xfrm>
        </p:spPr>
        <p:txBody>
          <a:bodyPr>
            <a:normAutofit fontScale="92500"/>
          </a:bodyPr>
          <a:lstStyle/>
          <a:p>
            <a:pPr algn="just"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b="1" dirty="0" smtClean="0">
                <a:solidFill>
                  <a:srgbClr val="006600"/>
                </a:solidFill>
              </a:rPr>
              <a:t>Нравственное здоровье </a:t>
            </a:r>
            <a:r>
              <a:rPr lang="ru-RU" dirty="0" smtClean="0">
                <a:solidFill>
                  <a:srgbClr val="002060"/>
                </a:solidFill>
              </a:rPr>
              <a:t>определяется теми моральными принципами, которые являются основой социальной жизни человека, т.е. жизни в определенном человеческом обществе. Отличительными признаками нравственного здоровья человека являются, прежде всего, сознательное отношение к труду, овладение сокровищами культуры, активное неприятие нравов и привычек, противоречащих нормальному образу жизни. Поэтому социальное здоровье считается высшей мерой человеческого здоровья.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ЗДОРОВЫЙ ОБРАЗ ЖИЗНИ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500063"/>
            <a:ext cx="8291264" cy="6000750"/>
          </a:xfrm>
        </p:spPr>
        <p:txBody>
          <a:bodyPr>
            <a:normAutofit fontScale="92500" lnSpcReduction="10000"/>
          </a:bodyPr>
          <a:lstStyle/>
          <a:p>
            <a:pPr algn="just"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>
                <a:solidFill>
                  <a:srgbClr val="002060"/>
                </a:solidFill>
              </a:rPr>
              <a:t>Каждый родитель хочет видеть своих детей здоровыми и счастливыми, но не задумывается о том, как сделать, чтобы их дети жили в ладу с собой, с окружающим их миром, с людьми. </a:t>
            </a:r>
          </a:p>
          <a:p>
            <a:pPr algn="just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b="1" dirty="0" smtClean="0">
                <a:solidFill>
                  <a:srgbClr val="002060"/>
                </a:solidFill>
              </a:rPr>
              <a:t>          </a:t>
            </a:r>
            <a:r>
              <a:rPr lang="ru-RU" b="1" dirty="0" smtClean="0">
                <a:solidFill>
                  <a:srgbClr val="006600"/>
                </a:solidFill>
              </a:rPr>
              <a:t>Секрет </a:t>
            </a:r>
            <a:r>
              <a:rPr lang="ru-RU" b="1" dirty="0">
                <a:solidFill>
                  <a:srgbClr val="006600"/>
                </a:solidFill>
              </a:rPr>
              <a:t>этой гармонии прост — здоровый образ жизни: </a:t>
            </a:r>
            <a:endParaRPr lang="ru-RU" dirty="0">
              <a:solidFill>
                <a:srgbClr val="006600"/>
              </a:solidFill>
            </a:endParaRPr>
          </a:p>
          <a:p>
            <a:pPr algn="just"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>
                <a:solidFill>
                  <a:srgbClr val="002060"/>
                </a:solidFill>
              </a:rPr>
              <a:t>поддержание физического здоровья, </a:t>
            </a:r>
          </a:p>
          <a:p>
            <a:pPr algn="just"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>
                <a:solidFill>
                  <a:srgbClr val="002060"/>
                </a:solidFill>
              </a:rPr>
              <a:t>отсутствие вредных привычек, </a:t>
            </a:r>
          </a:p>
          <a:p>
            <a:pPr algn="just"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>
                <a:solidFill>
                  <a:srgbClr val="002060"/>
                </a:solidFill>
              </a:rPr>
              <a:t>правильное питание, </a:t>
            </a:r>
          </a:p>
          <a:p>
            <a:pPr algn="just"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>
                <a:solidFill>
                  <a:srgbClr val="002060"/>
                </a:solidFill>
              </a:rPr>
              <a:t>радостное ощущение своего существования в этом мире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ЗДОРОВЫЙ ОБРАЗ ЖИЗНИ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49" name="Rectangle 1"/>
          <p:cNvSpPr>
            <a:spLocks noGrp="1" noChangeArrowheads="1"/>
          </p:cNvSpPr>
          <p:nvPr>
            <p:ph idx="1"/>
          </p:nvPr>
        </p:nvSpPr>
        <p:spPr>
          <a:xfrm>
            <a:off x="1403350" y="1022350"/>
            <a:ext cx="6858000" cy="4956175"/>
          </a:xfrm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anchor="ctr">
            <a:spAutoFit/>
          </a:bodyPr>
          <a:lstStyle/>
          <a:p>
            <a:pPr marL="0" indent="0" algn="ctr" fontAlgn="auto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ru-RU" b="1" dirty="0" smtClean="0">
                <a:solidFill>
                  <a:srgbClr val="002060"/>
                </a:solidFill>
              </a:rPr>
              <a:t>Закон “Об образовании” (ст.18) возлагает всю ответственность за воспитание детей на семью, а все остальные социальные институты (в том числе школьные учреждения) призваны содействовать и дополнять семейную воспитательную деятельность.</a:t>
            </a:r>
          </a:p>
          <a:p>
            <a:pPr marL="0" indent="0" algn="ctr" fontAlgn="auto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ru-RU" sz="2800" dirty="0" smtClean="0">
              <a:latin typeface="Arial Narrow" pitchFamily="34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ЗДОРОВЫЙ ОБРАЗ ЖИЗНИ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273</TotalTime>
  <Words>1625</Words>
  <Application>Microsoft Office PowerPoint</Application>
  <PresentationFormat>Экран (4:3)</PresentationFormat>
  <Paragraphs>117</Paragraphs>
  <Slides>27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Трек</vt:lpstr>
      <vt:lpstr>ГБОУ СО «Североуральская школа-интернат»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Полноценное питание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Школа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Растите удачника! (маленькие хитрости) Советы психолога</dc:title>
  <dc:creator>Ольга Владимировна</dc:creator>
  <cp:lastModifiedBy>user</cp:lastModifiedBy>
  <cp:revision>62</cp:revision>
  <dcterms:created xsi:type="dcterms:W3CDTF">2010-11-26T08:21:12Z</dcterms:created>
  <dcterms:modified xsi:type="dcterms:W3CDTF">2026-02-01T15:07:15Z</dcterms:modified>
</cp:coreProperties>
</file>