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9" r:id="rId2"/>
    <p:sldId id="274" r:id="rId3"/>
    <p:sldId id="258" r:id="rId4"/>
    <p:sldId id="277" r:id="rId5"/>
    <p:sldId id="279" r:id="rId6"/>
    <p:sldId id="280" r:id="rId7"/>
    <p:sldId id="266" r:id="rId8"/>
    <p:sldId id="281" r:id="rId9"/>
    <p:sldId id="282" r:id="rId10"/>
    <p:sldId id="283" r:id="rId11"/>
    <p:sldId id="284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85" r:id="rId20"/>
    <p:sldId id="294" r:id="rId21"/>
    <p:sldId id="295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AE33F70-242B-4195-B27E-827BF8E6450D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4502056-04EE-4E90-A1A5-816B107C3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21736E0-54AB-489F-B654-ABC57AD48015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5D1BB5D-C1F7-4F69-A70C-706EE8AD8A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FF59A-03EC-40C8-BF7A-F75D55DA7A02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63A65-50C9-43DC-9805-418AD99FB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ED7CC-EF74-4E79-8D93-32072D24CE5E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0B2A8-D0EE-4F57-AA1A-9B5DAAD71C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AA4C4-F29D-4F7A-83AB-663A5C6DC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56D11-61A6-4D96-A5BE-2AE19B6489D2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22E9D-7516-4CDF-B30A-B1ADA9E04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E499DDC-26BD-40CE-80A5-FB86A046344D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C83315-1A98-4F9E-B178-CE9F688B36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721B5-5DCA-47E8-AF07-6044B7B9D8F0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98062-F070-4967-8A73-32A66A9C14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A0387F4-62EF-432C-AE07-596FCCF3C903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733A8B8-7C20-4658-B333-1F7573A45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F637C-B7CE-40B4-801F-E363BD63C3FF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ADC87-193E-4D0D-A1DC-237F4FE3F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196CD78-B422-4575-961B-DE26EE0C583E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5B119F-2B63-4A8C-AA6A-9692671F95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350E8A-0E9F-4612-9945-717F82077576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41FC0F-BE0C-4B34-BCC1-0707491FA8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EF43CE6-3A0B-4F66-A05A-639BB9B25242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27B0AB-4AB1-43A4-90B0-2667D1D365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D8CB843B-319D-49CE-9395-6180CA7A0078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15ED7121-712D-474F-BBC9-3615B75D58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4" r:id="rId3"/>
    <p:sldLayoutId id="2147483671" r:id="rId4"/>
    <p:sldLayoutId id="2147483675" r:id="rId5"/>
    <p:sldLayoutId id="2147483670" r:id="rId6"/>
    <p:sldLayoutId id="2147483676" r:id="rId7"/>
    <p:sldLayoutId id="2147483677" r:id="rId8"/>
    <p:sldLayoutId id="2147483678" r:id="rId9"/>
    <p:sldLayoutId id="2147483669" r:id="rId10"/>
    <p:sldLayoutId id="2147483668" r:id="rId11"/>
    <p:sldLayoutId id="214748367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35100" y="0"/>
            <a:ext cx="7499350" cy="13573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ru-RU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Чьи это жилища? А как вы думаете, какого жилья здесь не хватает? </a:t>
            </a:r>
          </a:p>
        </p:txBody>
      </p:sp>
      <p:pic>
        <p:nvPicPr>
          <p:cNvPr id="15362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43688" y="1928813"/>
            <a:ext cx="1785937" cy="1928812"/>
          </a:xfrm>
          <a:ln>
            <a:solidFill>
              <a:schemeClr val="tx1"/>
            </a:solidFill>
          </a:ln>
        </p:spPr>
      </p:pic>
      <p:pic>
        <p:nvPicPr>
          <p:cNvPr id="15363" name="Рисунок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1928813"/>
            <a:ext cx="2000250" cy="1928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364" name="Рисунок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00" y="4500563"/>
            <a:ext cx="2286000" cy="1714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365" name="Рисунок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000" y="4286250"/>
            <a:ext cx="2071688" cy="23574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366" name="Рисунок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500" y="4071938"/>
            <a:ext cx="1785938" cy="23574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367" name="Рисунок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4750" y="1928813"/>
            <a:ext cx="2071688" cy="2000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274638"/>
            <a:ext cx="7862887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Сельская местность</a:t>
            </a:r>
            <a:b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Содержимое 2"/>
          <p:cNvSpPr>
            <a:spLocks noGrp="1"/>
          </p:cNvSpPr>
          <p:nvPr>
            <p:ph sz="half" idx="1"/>
          </p:nvPr>
        </p:nvSpPr>
        <p:spPr>
          <a:xfrm>
            <a:off x="928688" y="1524000"/>
            <a:ext cx="4164012" cy="466407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индивидуальные дома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( дача, изба, хата, коттедж,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 щитовой дом)</a:t>
            </a:r>
            <a:r>
              <a:rPr lang="ru-RU" sz="3600" i="1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mtClean="0"/>
          </a:p>
        </p:txBody>
      </p:sp>
      <p:pic>
        <p:nvPicPr>
          <p:cNvPr id="24579" name="Picture 8" descr="post-3-1240212390165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67313" y="928688"/>
            <a:ext cx="3276600" cy="2357437"/>
          </a:xfrm>
          <a:ln>
            <a:solidFill>
              <a:schemeClr val="tx1"/>
            </a:solidFill>
          </a:ln>
        </p:spPr>
      </p:pic>
      <p:pic>
        <p:nvPicPr>
          <p:cNvPr id="24580" name="Picture 5" descr="изба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3375025"/>
            <a:ext cx="3527425" cy="3024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581" name="Picture 6" descr="ха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4643438"/>
            <a:ext cx="3071813" cy="1928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Виды жилья</a:t>
            </a: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2" name="Содержимое 2"/>
          <p:cNvSpPr>
            <a:spLocks noGrp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Собственное</a:t>
            </a:r>
          </a:p>
          <a:p>
            <a:pPr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Государственное</a:t>
            </a:r>
          </a:p>
          <a:p>
            <a:pPr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Ведомственная квартира</a:t>
            </a:r>
          </a:p>
          <a:p>
            <a:pPr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Общежитие, интернат</a:t>
            </a:r>
          </a:p>
          <a:p>
            <a:pPr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Гостиница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/>
              <a:t> </a:t>
            </a:r>
          </a:p>
          <a:p>
            <a:pPr eaLnBrk="1" hangingPunct="1"/>
            <a:endParaRPr lang="ru-RU" smtClean="0"/>
          </a:p>
        </p:txBody>
      </p:sp>
      <p:pic>
        <p:nvPicPr>
          <p:cNvPr id="25603" name="Рисунок 3" descr="Русская изба. Обитель гармонии и счастья.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6825" y="1628775"/>
            <a:ext cx="3657600" cy="2822575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ru-RU" sz="3600" b="1" i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Кухня</a:t>
            </a:r>
            <a:r>
              <a:rPr lang="ru-RU" sz="360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 — помещение для приготовления пищи.</a:t>
            </a:r>
            <a:br>
              <a:rPr lang="ru-RU" sz="36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6" descr="1284625548_121213225_2-2--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28688" y="1428750"/>
            <a:ext cx="7429500" cy="4643438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84963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Гостиная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 – комната в доме, квартире, где принимают гостей.</a:t>
            </a:r>
            <a:endParaRPr lang="ru-RU" sz="2400">
              <a:latin typeface="Corbel" pitchFamily="34" charset="0"/>
            </a:endParaRPr>
          </a:p>
        </p:txBody>
      </p:sp>
      <p:pic>
        <p:nvPicPr>
          <p:cNvPr id="28674" name="Picture 9" descr="гостина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571625"/>
            <a:ext cx="7500938" cy="5000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0645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Спальня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 (спальная комната) — место в доме для сна.</a:t>
            </a:r>
          </a:p>
        </p:txBody>
      </p:sp>
      <p:pic>
        <p:nvPicPr>
          <p:cNvPr id="29699" name="Picture 6" descr="givo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750" y="1562100"/>
            <a:ext cx="7072313" cy="4652963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100" y="285750"/>
            <a:ext cx="7499350" cy="113188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ru-RU" sz="3600" b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Детская</a:t>
            </a:r>
            <a:r>
              <a:rPr lang="ru-RU" sz="36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- комната для детей</a:t>
            </a: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22" name="Picture 6" descr="2011-01-01_16274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3063" y="1500188"/>
            <a:ext cx="6643687" cy="4381500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50825" y="404813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Кабинет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 —предназначен для  занятий и интеллектуальной работы.</a:t>
            </a:r>
          </a:p>
        </p:txBody>
      </p:sp>
      <p:pic>
        <p:nvPicPr>
          <p:cNvPr id="31746" name="Picture 6" descr="f_1791793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85875" y="1990725"/>
            <a:ext cx="7143750" cy="4152900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75" y="274638"/>
            <a:ext cx="8429625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ru-RU" sz="29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9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Ванная комната</a:t>
            </a:r>
            <a:r>
              <a:rPr lang="ru-RU" sz="29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9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предназначена для купания или принятия душа.</a:t>
            </a:r>
            <a:r>
              <a:rPr lang="ru-RU" sz="29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5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5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2770" name="Picture 6" descr="211789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14500" y="1643063"/>
            <a:ext cx="6715125" cy="4143375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Санузел</a:t>
            </a:r>
            <a:r>
              <a:rPr lang="ru-RU" sz="32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i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санитарный узел</a:t>
            </a:r>
            <a:r>
              <a:rPr lang="ru-RU" sz="32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 — помещение, где    человек может справить свои естественные физиологические потребности.</a:t>
            </a:r>
            <a:r>
              <a:rPr lang="ru-RU" sz="3200" b="1" i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6" descr="sanuzel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00188" y="2071688"/>
            <a:ext cx="6786562" cy="4143375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Прихожая </a:t>
            </a:r>
          </a:p>
        </p:txBody>
      </p:sp>
      <p:sp>
        <p:nvSpPr>
          <p:cNvPr id="34818" name="Содержимое 2"/>
          <p:cNvSpPr>
            <a:spLocks noGrp="1"/>
          </p:cNvSpPr>
          <p:nvPr>
            <p:ph sz="half" idx="1"/>
          </p:nvPr>
        </p:nvSpPr>
        <p:spPr>
          <a:xfrm>
            <a:off x="571500" y="1524000"/>
            <a:ext cx="5000625" cy="4664075"/>
          </a:xfrm>
        </p:spPr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Во всех домах прихожие,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В общем-то, похожие: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В них коврики и вешалки,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В них зеркала повешены.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В дождь, и в снег, и в день погожий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Вход и выход – из прихожей</a:t>
            </a:r>
          </a:p>
        </p:txBody>
      </p:sp>
      <p:pic>
        <p:nvPicPr>
          <p:cNvPr id="34819" name="Picture 4" descr="прихожая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1557338"/>
            <a:ext cx="3422650" cy="4479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3" descr="гнезда, птицы.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8864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6011863" y="107950"/>
            <a:ext cx="2917825" cy="656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5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Одна из самых первых потребностей человека — нужда в жилище. Да и не только человека. Птицы вьют гнезда или устраивают их в дуплах, многие животные роют норы, а есть и такие искусные «мастера», как, например, бобры, которые выстраивают себе поистине хоромы.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0" y="214313"/>
            <a:ext cx="7497763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Кладовая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5843" name="Содержимое 8"/>
          <p:cNvSpPr>
            <a:spLocks noGrp="1"/>
          </p:cNvSpPr>
          <p:nvPr>
            <p:ph sz="half" idx="1"/>
          </p:nvPr>
        </p:nvSpPr>
        <p:spPr>
          <a:xfrm>
            <a:off x="1187450" y="1484313"/>
            <a:ext cx="3657600" cy="4664075"/>
          </a:xfrm>
        </p:spPr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Замкнутое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пространство, предназначенное для хранения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вещей.</a:t>
            </a:r>
          </a:p>
        </p:txBody>
      </p:sp>
      <p:pic>
        <p:nvPicPr>
          <p:cNvPr id="35845" name="Содержимое 4" descr="кладовка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700213"/>
            <a:ext cx="4176712" cy="406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Балкон. 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Times New Roman" pitchFamily="18" charset="0"/>
              </a:rPr>
              <a:t>Лоджия</a:t>
            </a: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6866" name="Содержимое 3"/>
          <p:cNvSpPr>
            <a:spLocks noGrp="1"/>
          </p:cNvSpPr>
          <p:nvPr>
            <p:ph sz="half" idx="2"/>
          </p:nvPr>
        </p:nvSpPr>
        <p:spPr>
          <a:xfrm>
            <a:off x="5072063" y="1524000"/>
            <a:ext cx="3862387" cy="5048250"/>
          </a:xfrm>
        </p:spPr>
        <p:txBody>
          <a:bodyPr/>
          <a:lstStyle/>
          <a:p>
            <a:pPr eaLnBrk="1" hangingPunct="1"/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Выступающая из стены небольшая площадка с перилами. </a:t>
            </a:r>
          </a:p>
          <a:p>
            <a:pPr eaLnBrk="1" hangingPunct="1"/>
            <a:endParaRPr lang="ru-RU" smtClean="0"/>
          </a:p>
        </p:txBody>
      </p:sp>
      <p:pic>
        <p:nvPicPr>
          <p:cNvPr id="3686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7313" y="1285875"/>
            <a:ext cx="2500312" cy="2516188"/>
          </a:xfrm>
          <a:ln>
            <a:solidFill>
              <a:schemeClr val="tx1"/>
            </a:solidFill>
          </a:ln>
        </p:spPr>
      </p:pic>
      <p:sp>
        <p:nvSpPr>
          <p:cNvPr id="36868" name="Прямоугольник 5"/>
          <p:cNvSpPr>
            <a:spLocks noChangeArrowheads="1"/>
          </p:cNvSpPr>
          <p:nvPr/>
        </p:nvSpPr>
        <p:spPr bwMode="auto">
          <a:xfrm>
            <a:off x="928688" y="1571625"/>
            <a:ext cx="3357562" cy="469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>
              <a:cs typeface="Times New Roman" pitchFamily="18" charset="0"/>
            </a:endParaRPr>
          </a:p>
          <a:p>
            <a:endParaRPr lang="ru-RU" b="1">
              <a:cs typeface="Times New Roman" pitchFamily="18" charset="0"/>
            </a:endParaRPr>
          </a:p>
          <a:p>
            <a:endParaRPr lang="ru-RU" b="1">
              <a:cs typeface="Times New Roman" pitchFamily="18" charset="0"/>
            </a:endParaRPr>
          </a:p>
          <a:p>
            <a:endParaRPr lang="ru-RU" b="1">
              <a:cs typeface="Times New Roman" pitchFamily="18" charset="0"/>
            </a:endParaRPr>
          </a:p>
          <a:p>
            <a:endParaRPr lang="ru-RU" b="1">
              <a:cs typeface="Times New Roman" pitchFamily="18" charset="0"/>
            </a:endParaRPr>
          </a:p>
          <a:p>
            <a:endParaRPr lang="ru-RU" b="1">
              <a:cs typeface="Times New Roman" pitchFamily="18" charset="0"/>
            </a:endParaRPr>
          </a:p>
          <a:p>
            <a:endParaRPr lang="ru-RU" b="1">
              <a:cs typeface="Times New Roman" pitchFamily="18" charset="0"/>
            </a:endParaRPr>
          </a:p>
          <a:p>
            <a:endParaRPr lang="ru-RU" b="1">
              <a:cs typeface="Times New Roman" pitchFamily="18" charset="0"/>
            </a:endParaRPr>
          </a:p>
          <a:p>
            <a:endParaRPr lang="ru-RU" b="1">
              <a:cs typeface="Times New Roman" pitchFamily="18" charset="0"/>
            </a:endParaRP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Модифицированный балкон, как правило, встроенный в стену и имеющий справа и слева стены. </a:t>
            </a:r>
          </a:p>
        </p:txBody>
      </p:sp>
      <p:pic>
        <p:nvPicPr>
          <p:cNvPr id="3686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5" y="1427163"/>
            <a:ext cx="3084513" cy="2501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86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908720"/>
            <a:ext cx="6715472" cy="18002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ru-RU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жилья.</a:t>
            </a:r>
            <a:br>
              <a:rPr lang="ru-RU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жилых помещений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 flipH="1">
            <a:off x="10929982" y="4357694"/>
            <a:ext cx="1785950" cy="1303554"/>
          </a:xfrm>
        </p:spPr>
        <p:txBody>
          <a:bodyPr/>
          <a:lstStyle/>
          <a:p>
            <a:pPr algn="ctr">
              <a:spcBef>
                <a:spcPts val="0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Содержимое 3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29190" y="3286124"/>
            <a:ext cx="4035298" cy="3101331"/>
          </a:xfrm>
          <a:ln>
            <a:solidFill>
              <a:schemeClr val="tx1"/>
            </a:solidFill>
          </a:ln>
        </p:spPr>
      </p:pic>
      <p:pic>
        <p:nvPicPr>
          <p:cNvPr id="17411" name="Рисунок 4" descr="dom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928938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изба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355052"/>
            <a:ext cx="3606100" cy="3188177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wf1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0"/>
            <a:ext cx="3571875" cy="2428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611188" y="0"/>
            <a:ext cx="77057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800">
              <a:latin typeface="Tahoma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00113" y="0"/>
            <a:ext cx="8005762" cy="90805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ru-RU" sz="39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Что означает слово дом</a:t>
            </a:r>
            <a:r>
              <a:rPr lang="ru-RU" sz="39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  <a:endParaRPr lang="ru-RU" sz="390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6250" y="642938"/>
            <a:ext cx="4648200" cy="56054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smtClean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2800" smtClean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Слово «дом» произошло от латинского слова «домус», что означает «жилище», «хозяйство». Поэтому чаще всего </a:t>
            </a:r>
            <a:r>
              <a:rPr lang="ru-RU" sz="2800" i="1" smtClean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домом мы называем жилое nомещение, квартиру, </a:t>
            </a:r>
            <a:r>
              <a:rPr lang="ru-RU" sz="2800" smtClean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где ночуем, едим, отдыхаем, куда приходим из детского сада, школы или возвращаемся после долгого путешествия.</a:t>
            </a:r>
          </a:p>
          <a:p>
            <a:pPr eaLnBrk="1" hangingPunct="1">
              <a:lnSpc>
                <a:spcPct val="90000"/>
              </a:lnSpc>
            </a:pPr>
            <a:endParaRPr lang="ru-RU" smtClean="0"/>
          </a:p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4294967295"/>
          </p:nvPr>
        </p:nvSpPr>
        <p:spPr>
          <a:xfrm>
            <a:off x="857250" y="2643188"/>
            <a:ext cx="3714750" cy="4000500"/>
          </a:xfrm>
        </p:spPr>
        <p:txBody>
          <a:bodyPr>
            <a:normAutofit fontScale="47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900" dirty="0" smtClean="0">
                <a:solidFill>
                  <a:srgbClr val="C00000"/>
                </a:solidFill>
                <a:latin typeface="Times New Roman" charset="0"/>
              </a:rPr>
              <a:t>Пусть у каждого будет свой дом,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900" dirty="0" smtClean="0">
                <a:solidFill>
                  <a:srgbClr val="C00000"/>
                </a:solidFill>
                <a:latin typeface="Times New Roman" charset="0"/>
              </a:rPr>
              <a:t>Чтобы знал он в минуту несчастья -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900" dirty="0" smtClean="0">
                <a:solidFill>
                  <a:srgbClr val="C00000"/>
                </a:solidFill>
                <a:latin typeface="Times New Roman" charset="0"/>
              </a:rPr>
              <a:t>Ждут всегда его в доме родном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900" dirty="0" smtClean="0">
                <a:solidFill>
                  <a:srgbClr val="C00000"/>
                </a:solidFill>
                <a:latin typeface="Times New Roman" charset="0"/>
              </a:rPr>
              <a:t>Верность близких, и радость, и счастье.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satMod val="130000"/>
                  </a:schemeClr>
                </a:solidFill>
              </a:rPr>
              <a:t>Как появились первые дома?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00113" y="1524000"/>
            <a:ext cx="4319587" cy="46640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Много тысяч лет назад человек еще не умел строить дома.  Но природа дома не строит, а как использовать деревья, камни или глину, человек тогда еще не знал. Он волей-неволей стал искать, где бы ему спрятаться.</a:t>
            </a:r>
          </a:p>
        </p:txBody>
      </p:sp>
      <p:pic>
        <p:nvPicPr>
          <p:cNvPr id="19459" name="Содержимое 5" descr="BD887E92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08625" y="1524000"/>
            <a:ext cx="3311525" cy="46640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3600" i="1" smtClean="0">
                <a:solidFill>
                  <a:srgbClr val="4B22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Пещера</a:t>
            </a:r>
            <a:r>
              <a:rPr lang="ru-RU" sz="3600" smtClean="0">
                <a:solidFill>
                  <a:srgbClr val="4B220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– прекрасное место для жилья не только древних людей </a:t>
            </a:r>
            <a:endParaRPr lang="ru-RU" sz="35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00113" y="1524000"/>
            <a:ext cx="4392612" cy="46640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Пустое пространство,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которое постепенно 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образуется в горе под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воздействием ветра, воды,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колебаний температуры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воздуха.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Здесь сухо и тепло,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каменные стены надёжно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защищают от зноя и непогоды.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smtClean="0">
                <a:latin typeface="Times New Roman" pitchFamily="18" charset="0"/>
                <a:cs typeface="Times New Roman" pitchFamily="18" charset="0"/>
              </a:rPr>
            </a:br>
            <a:endParaRPr lang="ru-RU" sz="26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600" smtClean="0"/>
          </a:p>
        </p:txBody>
      </p:sp>
      <p:pic>
        <p:nvPicPr>
          <p:cNvPr id="20483" name="Picture 3" descr="пещера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64163" y="1557338"/>
            <a:ext cx="3570287" cy="4443412"/>
          </a:xfr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5" descr="землянка1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5364163" y="2060575"/>
            <a:ext cx="3565525" cy="415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Народы, которые кочевали с места на место, сооружали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шалаши, землянки.</a:t>
            </a: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755650" y="1557338"/>
            <a:ext cx="4735513" cy="46640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3000" smtClean="0">
                <a:latin typeface="Times New Roman" pitchFamily="18" charset="0"/>
                <a:cs typeface="Times New Roman" pitchFamily="18" charset="0"/>
              </a:rPr>
              <a:t>Для постройки шалаша брали стволы молодых деревьев.</a:t>
            </a:r>
          </a:p>
          <a:p>
            <a:pPr eaLnBrk="1" hangingPunct="1">
              <a:lnSpc>
                <a:spcPct val="80000"/>
              </a:lnSpc>
            </a:pPr>
            <a:r>
              <a:rPr lang="ru-RU" sz="3000" smtClean="0">
                <a:latin typeface="Times New Roman" pitchFamily="18" charset="0"/>
                <a:cs typeface="Times New Roman" pitchFamily="18" charset="0"/>
              </a:rPr>
              <a:t>Для землянки человек выкапывал яму, обкладывал ее камнями, а над ямой сооружал навес из веток. </a:t>
            </a:r>
            <a:endParaRPr lang="ru-RU" sz="3000" b="1" i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3000" smtClean="0">
                <a:latin typeface="Times New Roman" pitchFamily="18" charset="0"/>
                <a:cs typeface="Times New Roman" pitchFamily="18" charset="0"/>
              </a:rPr>
              <a:t>Но жить под землей было сыро, неуютно. Человек стал задумываться о новых постройках. </a:t>
            </a:r>
          </a:p>
          <a:p>
            <a:pPr eaLnBrk="1" hangingPunct="1">
              <a:lnSpc>
                <a:spcPct val="80000"/>
              </a:lnSpc>
            </a:pPr>
            <a:endParaRPr lang="ru-RU" sz="2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Проходили столетия и тысячелетия</a:t>
            </a:r>
            <a:endParaRPr lang="ru-RU" sz="39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530" name="Содержимое 3"/>
          <p:cNvSpPr>
            <a:spLocks noGrp="1"/>
          </p:cNvSpPr>
          <p:nvPr>
            <p:ph sz="half" idx="2"/>
          </p:nvPr>
        </p:nvSpPr>
        <p:spPr>
          <a:xfrm>
            <a:off x="4427538" y="1643063"/>
            <a:ext cx="4465637" cy="4738687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Вместо землянок и шалашей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человек стал строить сначала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600" i="1" smtClean="0">
                <a:latin typeface="Times New Roman" pitchFamily="18" charset="0"/>
                <a:cs typeface="Times New Roman" pitchFamily="18" charset="0"/>
              </a:rPr>
              <a:t>одноэтажные</a:t>
            </a:r>
            <a:r>
              <a:rPr lang="ru-RU" sz="2600" b="1" i="1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а потом и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600" i="1" smtClean="0">
                <a:latin typeface="Times New Roman" pitchFamily="18" charset="0"/>
                <a:cs typeface="Times New Roman" pitchFamily="18" charset="0"/>
              </a:rPr>
              <a:t>многоэтажные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дома.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Постепенно люди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придумывали более удобные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конструкции, изобретали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новые материалы для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строительства.</a:t>
            </a: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412875"/>
            <a:ext cx="3714750" cy="49291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2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2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2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2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Город</a:t>
            </a:r>
            <a:r>
              <a:rPr lang="ru-RU" sz="40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Содержимое 2"/>
          <p:cNvSpPr>
            <a:spLocks noGrp="1"/>
          </p:cNvSpPr>
          <p:nvPr>
            <p:ph sz="half" idx="1"/>
          </p:nvPr>
        </p:nvSpPr>
        <p:spPr>
          <a:xfrm>
            <a:off x="571500" y="1524000"/>
            <a:ext cx="5143500" cy="4664075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индивидуальные дома (коттедж);</a:t>
            </a:r>
          </a:p>
          <a:p>
            <a:pPr eaLnBrk="1" hangingPunct="1"/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многоквартирные дома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  (однокомнатные, двухкомнатные, трехкомнатные…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  квартиры</a:t>
            </a: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23555" name="Picture 9" descr="0_4783_d4fcfd89_X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86400" y="2643188"/>
            <a:ext cx="3657600" cy="3314700"/>
          </a:xfrm>
          <a:ln>
            <a:solidFill>
              <a:schemeClr val="tx1"/>
            </a:solidFill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75" y="428625"/>
            <a:ext cx="2714625" cy="19288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550</TotalTime>
  <Words>432</Words>
  <Application>Microsoft Office PowerPoint</Application>
  <PresentationFormat>Экран (4:3)</PresentationFormat>
  <Paragraphs>82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Солнцестояние</vt:lpstr>
      <vt:lpstr> Чьи это жилища? А как вы думаете, какого жилья здесь не хватает? </vt:lpstr>
      <vt:lpstr>Слайд 2</vt:lpstr>
      <vt:lpstr>Виды жилья. Виды жилых помещений</vt:lpstr>
      <vt:lpstr>Что означает слово дом?</vt:lpstr>
      <vt:lpstr>Как появились первые дома?  </vt:lpstr>
      <vt:lpstr>Пещера – прекрасное место для жилья не только древних людей </vt:lpstr>
      <vt:lpstr>Народы, которые кочевали с места на место, сооружали шалаши, землянки.</vt:lpstr>
      <vt:lpstr>Проходили столетия и тысячелетия</vt:lpstr>
      <vt:lpstr>    Город  </vt:lpstr>
      <vt:lpstr>Сельская местность </vt:lpstr>
      <vt:lpstr>Виды жилья</vt:lpstr>
      <vt:lpstr>Кухня  — помещение для приготовления пищи. </vt:lpstr>
      <vt:lpstr>Слайд 13</vt:lpstr>
      <vt:lpstr>Слайд 14</vt:lpstr>
      <vt:lpstr>Детская - комната для детей.</vt:lpstr>
      <vt:lpstr>Слайд 16</vt:lpstr>
      <vt:lpstr> Ванная комната — предназначена для купания или принятия душа.  </vt:lpstr>
      <vt:lpstr>       Санузел (санитарный узел) — помещение, где    человек может справить свои естественные физиологические потребности. </vt:lpstr>
      <vt:lpstr>Прихожая </vt:lpstr>
      <vt:lpstr>Кладовая </vt:lpstr>
      <vt:lpstr>Балкон. Лоджия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WiZaRd</dc:creator>
  <cp:lastModifiedBy>Пользователь</cp:lastModifiedBy>
  <cp:revision>53</cp:revision>
  <dcterms:created xsi:type="dcterms:W3CDTF">2012-02-24T07:48:33Z</dcterms:created>
  <dcterms:modified xsi:type="dcterms:W3CDTF">2019-10-01T13:54:30Z</dcterms:modified>
</cp:coreProperties>
</file>