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4" r:id="rId12"/>
    <p:sldId id="275" r:id="rId13"/>
    <p:sldId id="277" r:id="rId14"/>
    <p:sldId id="278" r:id="rId15"/>
    <p:sldId id="265" r:id="rId16"/>
    <p:sldId id="267" r:id="rId17"/>
    <p:sldId id="268" r:id="rId18"/>
    <p:sldId id="270" r:id="rId19"/>
    <p:sldId id="276" r:id="rId20"/>
    <p:sldId id="279" r:id="rId21"/>
    <p:sldId id="280" r:id="rId22"/>
    <p:sldId id="281" r:id="rId23"/>
    <p:sldId id="271" r:id="rId24"/>
    <p:sldId id="273" r:id="rId25"/>
    <p:sldId id="28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DE3500"/>
    <a:srgbClr val="C80000"/>
    <a:srgbClr val="FFD1D1"/>
    <a:srgbClr val="FFA3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84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185D-E92E-4459-A575-9655E07C0719}" type="datetimeFigureOut">
              <a:rPr lang="ru-RU"/>
              <a:pPr>
                <a:defRPr/>
              </a:pPr>
              <a:t>04.09.2016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90A4A-093A-4EE7-A693-72C170532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F7507-10A5-4CE8-BA87-EC3919F8A454}" type="datetimeFigureOut">
              <a:rPr lang="ru-RU"/>
              <a:pPr>
                <a:defRPr/>
              </a:pPr>
              <a:t>04.09.2016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955AF-BC39-4CA0-92A8-8DAA7C8F7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44D98-0BBF-4C2B-A310-6E52FC6593F2}" type="datetimeFigureOut">
              <a:rPr lang="ru-RU"/>
              <a:pPr>
                <a:defRPr/>
              </a:pPr>
              <a:t>04.09.2016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60743-6222-4A96-B2C7-01A19B87B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28CE-152E-4DC3-83D4-CDFD08295ACD}" type="datetimeFigureOut">
              <a:rPr lang="ru-RU"/>
              <a:pPr>
                <a:defRPr/>
              </a:pPr>
              <a:t>04.09.2016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54846-B911-44CC-920A-5E10554D8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FF24-2716-4762-B028-DA5E7F65121D}" type="datetimeFigureOut">
              <a:rPr lang="ru-RU"/>
              <a:pPr>
                <a:defRPr/>
              </a:pPr>
              <a:t>04.09.2016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394E-CBD0-4C56-BCFC-EBBDB6F92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F84A7-0B9D-401F-91CD-7BF5F29630BF}" type="datetimeFigureOut">
              <a:rPr lang="ru-RU"/>
              <a:pPr>
                <a:defRPr/>
              </a:pPr>
              <a:t>04.09.2016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06F9-24BD-486B-9332-12F2828F7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3B94A-398D-4B12-9417-07231F120C7D}" type="datetimeFigureOut">
              <a:rPr lang="ru-RU"/>
              <a:pPr>
                <a:defRPr/>
              </a:pPr>
              <a:t>04.09.2016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3F43-823E-46CA-9B38-3D9EB6DB2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1AD4D-225F-4D5D-8C3D-960E3C1E2724}" type="datetimeFigureOut">
              <a:rPr lang="ru-RU"/>
              <a:pPr>
                <a:defRPr/>
              </a:pPr>
              <a:t>04.09.2016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F699-1611-46E6-82DD-99E4821DC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C3EE-CA3C-4D89-8B2A-9F37156F7C2D}" type="datetimeFigureOut">
              <a:rPr lang="ru-RU"/>
              <a:pPr>
                <a:defRPr/>
              </a:pPr>
              <a:t>04.09.2016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9DF1-AECA-4F73-B367-81143E877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6F44E-DE2C-4EA3-87A8-C20A6B33308E}" type="datetimeFigureOut">
              <a:rPr lang="ru-RU"/>
              <a:pPr>
                <a:defRPr/>
              </a:pPr>
              <a:t>04.09.2016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5714-D553-4CC2-912B-75C084A76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E11A2-E400-4370-B169-C46397333FF6}" type="datetimeFigureOut">
              <a:rPr lang="ru-RU"/>
              <a:pPr>
                <a:defRPr/>
              </a:pPr>
              <a:t>04.09.2016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4AA4C-AAAA-45D1-AF24-8F51347C7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D5B84E-33A6-4D34-A12C-83E9E2566763}" type="datetimeFigureOut">
              <a:rPr lang="ru-RU"/>
              <a:pPr>
                <a:defRPr/>
              </a:pPr>
              <a:t>04.09.2016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75B048-6B19-4953-83DB-DD532025C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438150"/>
            <a:ext cx="6454775" cy="3657600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T0Dg06R7JdUaW-FSfbdKIfHwldB_0X7vRP7Q3-cxpwC4vW5-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2438" y="633413"/>
            <a:ext cx="1731962" cy="1755775"/>
          </a:xfrm>
          <a:prstGeom prst="rect">
            <a:avLst/>
          </a:prstGeom>
          <a:noFill/>
        </p:spPr>
      </p:pic>
      <p:pic>
        <p:nvPicPr>
          <p:cNvPr id="1030" name="Picture 6" descr="http://kid-info.ru/wp-content/uploads/2012/04/pozharnaya_bezopasnos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6363" y="2614613"/>
            <a:ext cx="2133600" cy="1738312"/>
          </a:xfrm>
          <a:prstGeom prst="rect">
            <a:avLst/>
          </a:prstGeom>
          <a:noFill/>
        </p:spPr>
      </p:pic>
      <p:pic>
        <p:nvPicPr>
          <p:cNvPr id="1032" name="Picture 8" descr="http://in-teh.com/wp-content/uploads/2012/10/zao-firma-specavtomatik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8725" y="4572000"/>
            <a:ext cx="2347913" cy="1884363"/>
          </a:xfrm>
          <a:prstGeom prst="rect">
            <a:avLst/>
          </a:prstGeom>
          <a:noFill/>
        </p:spPr>
      </p:pic>
      <p:pic>
        <p:nvPicPr>
          <p:cNvPr id="1034" name="Picture 10" descr="C:\Users\Natali\Downloads\296350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0763" y="4170363"/>
            <a:ext cx="2370137" cy="1670050"/>
          </a:xfrm>
          <a:prstGeom prst="rect">
            <a:avLst/>
          </a:prstGeom>
          <a:noFill/>
        </p:spPr>
      </p:pic>
      <p:pic>
        <p:nvPicPr>
          <p:cNvPr id="1036" name="Picture 12" descr="http://www.teremoc.ru/pravila/pravila_dvigenij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6275" y="3481388"/>
            <a:ext cx="1920875" cy="13890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2531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76375" y="549275"/>
            <a:ext cx="626427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kern="0" dirty="0">
                <a:solidFill>
                  <a:srgbClr val="FF0000"/>
                </a:solidFill>
                <a:latin typeface="Arial Black"/>
                <a:cs typeface="Arial"/>
              </a:rPr>
              <a:t>Бытовой газ и его свойства.</a:t>
            </a:r>
            <a:endParaRPr lang="ru-RU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288" y="1401763"/>
            <a:ext cx="4321175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Газ, используемый для бытовых целей, может быть двух видов: сжиженный газ в баллонах и городской магистральный газ.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Бытовой газ не имеет ни цвета, ни запаха, но, для того чтобы можно было обнаружить его утечку, в него добавляют специальные вещества, имеющие специфический запах.</a:t>
            </a:r>
          </a:p>
        </p:txBody>
      </p:sp>
      <p:pic>
        <p:nvPicPr>
          <p:cNvPr id="3076" name="Picture 4" descr="http://irvispress.ru/pics/397/12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3238" y="3786188"/>
            <a:ext cx="3176587" cy="2595562"/>
          </a:xfrm>
          <a:prstGeom prst="rect">
            <a:avLst/>
          </a:prstGeom>
          <a:noFill/>
        </p:spPr>
      </p:pic>
      <p:pic>
        <p:nvPicPr>
          <p:cNvPr id="3078" name="Picture 6" descr="Представители общественности подали жалобы в департамент Росприроднадзора по ДФО, городскую администрацию и территориальный орган ГО и ЧС на &quot;дочку&quot; &quot;Роснефти&quot; - ООО &quot;РН - Комсомольский нефтеперерабатывающий завод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2163" y="963613"/>
            <a:ext cx="3706812" cy="2706687"/>
          </a:xfrm>
          <a:prstGeom prst="rect">
            <a:avLst/>
          </a:prstGeom>
          <a:noFill/>
        </p:spPr>
      </p:pic>
      <p:pic>
        <p:nvPicPr>
          <p:cNvPr id="3080" name="Picture 8" descr="http://volga.lentaregion.ru/wp-content/uploads/2011/09/53185-1024x1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7438" y="3902075"/>
            <a:ext cx="2041525" cy="2479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3555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684213" y="260350"/>
            <a:ext cx="79914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i="1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Правила безопасного обращения с газовыми приборами.</a:t>
            </a:r>
            <a:r>
              <a:rPr lang="ru-RU" sz="2600" i="1">
                <a:latin typeface="Arial Black" pitchFamily="34" charset="0"/>
              </a:rPr>
              <a:t/>
            </a:r>
            <a:br>
              <a:rPr lang="ru-RU" sz="2600" i="1">
                <a:latin typeface="Arial Black" pitchFamily="34" charset="0"/>
              </a:rPr>
            </a:br>
            <a:endParaRPr lang="ru-RU" sz="260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863" y="1279525"/>
            <a:ext cx="8310562" cy="3811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+mn-lt"/>
              </a:rPr>
              <a:t>	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Утечка газа может привести к отравлению человека и взрыву помещения. Чтобы предотвратить это, необходимо соблюдать правила безопасности при пользовании бытовым газом. 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правила:</a:t>
            </a:r>
            <a:endParaRPr lang="ru-RU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 зажечь газовую горелку, сначала поднесите зажженную спичку, а затем плавно и осторожно откройте газовый кран;</a:t>
            </a: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оставляйте включенные газовые горелки без присмотра;</a:t>
            </a: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следите за тем, чтобы нагреваемая на газовой плите жидкость не залила пламя горелки;</a:t>
            </a: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заметив потухшую горелку, не пытайтесь ее зажечь вновь - это может привести к взрыву. Перекройте кран подачи газа, распахните окна и как следует проветрите кухню. Сообщите о случившемся взрослым.</a:t>
            </a:r>
          </a:p>
        </p:txBody>
      </p:sp>
      <p:pic>
        <p:nvPicPr>
          <p:cNvPr id="5122" name="Picture 2" descr="http://altai.fm/images/news/2013/april/1347446706_gazpr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3" y="4864100"/>
            <a:ext cx="2608262" cy="1774825"/>
          </a:xfrm>
          <a:prstGeom prst="rect">
            <a:avLst/>
          </a:prstGeom>
          <a:noFill/>
        </p:spPr>
      </p:pic>
      <p:pic>
        <p:nvPicPr>
          <p:cNvPr id="23559" name="Picture 4" descr="Газовые баллон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3538" y="4508500"/>
            <a:ext cx="1992312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Ремонт и подключение газовых пли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2700" y="4864100"/>
            <a:ext cx="2687638" cy="1811338"/>
          </a:xfrm>
          <a:prstGeom prst="rect">
            <a:avLst/>
          </a:prstGeom>
          <a:noFill/>
        </p:spPr>
      </p:pic>
      <p:pic>
        <p:nvPicPr>
          <p:cNvPr id="3074" name="Picture 2" descr="http://static4.aif.ru/pictures/201303/05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675" y="1114425"/>
            <a:ext cx="5781675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4579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258888" y="458788"/>
            <a:ext cx="70564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i="1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Что нужно делать при появлении запаха газа?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900113" y="1773238"/>
            <a:ext cx="43195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" name="Picture 5" descr="6283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573213"/>
            <a:ext cx="5495925" cy="5284787"/>
          </a:xfrm>
          <a:prstGeom prst="rect">
            <a:avLst/>
          </a:prstGeom>
          <a:noFill/>
        </p:spPr>
      </p:pic>
      <p:pic>
        <p:nvPicPr>
          <p:cNvPr id="9" name="Picture 5" descr="6283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" y="1636713"/>
            <a:ext cx="7915275" cy="46767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" name="Picture 10" descr="http://www.dddmarket.ru/image/new/new.7.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1450975"/>
            <a:ext cx="3214688" cy="464185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5603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1291999687_fire_meane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0" y="295275"/>
            <a:ext cx="1004888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1603375" y="354013"/>
            <a:ext cx="66770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i="1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При обнаружении источника возгорания: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1258888" y="1187450"/>
            <a:ext cx="734536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002060"/>
                </a:solidFill>
                <a:cs typeface="Arial" charset="0"/>
              </a:rPr>
              <a:t>1.Не бойся позвать на помощь взрослых, даже если ты являешься виновником пожара.</a:t>
            </a:r>
          </a:p>
          <a:p>
            <a:pPr>
              <a:lnSpc>
                <a:spcPct val="80000"/>
              </a:lnSpc>
            </a:pPr>
            <a:endParaRPr lang="ru-RU" sz="2000" b="1">
              <a:solidFill>
                <a:srgbClr val="002060"/>
              </a:solidFill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002060"/>
                </a:solidFill>
                <a:cs typeface="Arial" charset="0"/>
              </a:rPr>
              <a:t>2. Немедленно покидай горящее помещение, проверив, не остались ли в квартире те, кто не сможет выбраться сам (маленькие дети, больные старики).</a:t>
            </a:r>
          </a:p>
          <a:p>
            <a:pPr>
              <a:lnSpc>
                <a:spcPct val="80000"/>
              </a:lnSpc>
            </a:pPr>
            <a:endParaRPr lang="ru-RU" sz="2000" b="1">
              <a:solidFill>
                <a:srgbClr val="002060"/>
              </a:solidFill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002060"/>
                </a:solidFill>
                <a:cs typeface="Arial" charset="0"/>
              </a:rPr>
              <a:t>3. Позвони в пожарную аварийно-спасательную службу МЧС  по телефону « 01». При этом сообщи точный адрес, что и где горит, свою фамилию и номер телефона.</a:t>
            </a:r>
          </a:p>
        </p:txBody>
      </p:sp>
      <p:pic>
        <p:nvPicPr>
          <p:cNvPr id="8" name="Picture 9" descr="06469_pojar_rebeno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3860800"/>
            <a:ext cx="349250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0017-022-Pravila-bezopasnogo-povedenija-v-zone-lesnogo-pozhara-i-ego-tushenie"/>
          <p:cNvPicPr>
            <a:picLocks noChangeAspect="1" noChangeArrowheads="1"/>
          </p:cNvPicPr>
          <p:nvPr/>
        </p:nvPicPr>
        <p:blipFill>
          <a:blip r:embed="rId5"/>
          <a:srcRect l="-267" b="39337"/>
          <a:stretch>
            <a:fillRect/>
          </a:stretch>
        </p:blipFill>
        <p:spPr bwMode="auto">
          <a:xfrm>
            <a:off x="1187450" y="3981450"/>
            <a:ext cx="2982913" cy="2876550"/>
          </a:xfrm>
          <a:prstGeom prst="rect">
            <a:avLst/>
          </a:prstGeom>
          <a:noFill/>
        </p:spPr>
      </p:pic>
      <p:pic>
        <p:nvPicPr>
          <p:cNvPr id="6146" name="Picture 2" descr="http://www.xn--72-xlclcmc5acae7irb.xn--80atdkbji0d.xn--p1ai/uploads/f1/s/34/954/image/649/37/medium_smot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82875" y="1187450"/>
            <a:ext cx="3952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6627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088" y="377825"/>
            <a:ext cx="78486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Соблюдай правила пожарной безопасности!</a:t>
            </a:r>
            <a:endParaRPr lang="ru-RU" sz="26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9" descr="to_pup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276350"/>
            <a:ext cx="3570287" cy="515778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7" name="Picture 7" descr="1064482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2213" y="1276350"/>
            <a:ext cx="3667125" cy="515778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8194" name="Picture 2" descr="http://vologda-portal.ru/upload/iblock/879/image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5975" y="1276350"/>
            <a:ext cx="5832475" cy="4354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7651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971550" y="404813"/>
            <a:ext cx="7345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i="1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Правила пользования системой водоснабжения.</a:t>
            </a:r>
            <a:endParaRPr lang="ru-RU" sz="2600" i="1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188" y="1954213"/>
            <a:ext cx="5113337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бросай в канализацию посторонние предметы.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засоряй раковину отходами продуктов питания.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Уходя из дома, проверяй все ли краны закрыты.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Следи за состоянием труб для своевременного устранения в них протечек.</a:t>
            </a:r>
          </a:p>
        </p:txBody>
      </p:sp>
      <p:pic>
        <p:nvPicPr>
          <p:cNvPr id="1026" name="Picture 2" descr="http://www.odintsovo.info/img/2009/10/apicturepicture5129_989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149725"/>
            <a:ext cx="2017713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30" name="Picture 6" descr="Как очистить водопроводную воду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392238"/>
            <a:ext cx="282892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8675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55650" y="431800"/>
            <a:ext cx="72009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Если обнаружил протечку: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288" y="1450975"/>
            <a:ext cx="5113337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Сразу сообщи родителям на работу или позови соседей.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Позвони в диспетчерскую, расскажи о том, что случилось, и попроси прислать специалиста – сантехника.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Отключи электричество и перекрой воду.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местах протечек поставь тазы, ведра, кастрюли или другие емкости, скорее убирай скопившуюся на полу воду.</a:t>
            </a:r>
          </a:p>
        </p:txBody>
      </p:sp>
      <p:pic>
        <p:nvPicPr>
          <p:cNvPr id="2050" name="Picture 2" descr="Потоп в кварти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923925"/>
            <a:ext cx="2676525" cy="210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9" name="Picture 7" descr="%D0%A7%D1%80%D0%B5%D0%B7%D0%B2%D1%8B%D1%87%D0%B0%D0%B9%D0%BD%D1%8B%D0%B5%20%D1%81%D0%B8%D1%82%D1%83%D0%B0%D1%86%D0%B8%D0%B8%20%D0%B2%20%D0%B4%D0%BE%D0%BC%D0%B5%D0%B1%D0%BE%D0%B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5113" y="3403600"/>
            <a:ext cx="34925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9699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971550" y="549275"/>
            <a:ext cx="741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/>
            </a:r>
            <a:br>
              <a:rPr lang="ru-RU" i="1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63" y="409575"/>
            <a:ext cx="7416800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kern="0" dirty="0">
                <a:solidFill>
                  <a:srgbClr val="FF0000"/>
                </a:solidFill>
                <a:latin typeface="Arial Black" pitchFamily="34" charset="0"/>
                <a:cs typeface="Arial"/>
              </a:rPr>
              <a:t>Правила работы с компьютером:</a:t>
            </a:r>
            <a:endParaRPr lang="ru-RU" sz="2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50" y="1471613"/>
            <a:ext cx="6264275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располагайтесь за компьютером так, чтобы расстояние до дисплея было не менее 50 см;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следите за осанкой: не сутультесь и сильно не наклоняйтесь к экрану, клавиатуре;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продолжительность работы школьника за компьютером не должна превышать 25мин;</a:t>
            </a:r>
            <a:b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dancingchair.ru/upload/medialibrary/c90/c909099bfc7455cfc72648b8735f28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5850" y="1173163"/>
            <a:ext cx="2455863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227763" y="1150938"/>
            <a:ext cx="2455862" cy="24368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057900" y="1195388"/>
            <a:ext cx="2671763" cy="25193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http://krasnoyarsk.lubino.omskedu.ru/wp-content/uploads/igrok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4000500"/>
            <a:ext cx="280828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 flipH="1">
            <a:off x="5580063" y="4000500"/>
            <a:ext cx="2543175" cy="24701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92725" y="3970338"/>
            <a:ext cx="2951163" cy="25003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3" name="Picture 9" descr="http://www.edu.cap.ru/home/5503/tehnika%20bezopasnost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975" y="4365625"/>
            <a:ext cx="421163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Как правильно сидеть за компьютеро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2463" y="1195388"/>
            <a:ext cx="6191250" cy="472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0723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971550" y="549275"/>
            <a:ext cx="741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/>
            </a:r>
            <a:br>
              <a:rPr lang="ru-RU" i="1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1508125" y="317500"/>
            <a:ext cx="720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Правила безопасности в ИНТЕРНЕТЕ: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395288" y="1323975"/>
            <a:ext cx="597693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000" b="1">
                <a:solidFill>
                  <a:srgbClr val="002060"/>
                </a:solidFill>
                <a:cs typeface="Arial" charset="0"/>
              </a:rPr>
              <a:t>когда ты регистрируешься на сайтах, старайся не указывать личную информацию (номер мобильного телефона, адрес электронной почты, свое фото);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000" b="1">
                <a:solidFill>
                  <a:srgbClr val="002060"/>
                </a:solidFill>
                <a:cs typeface="Arial" charset="0"/>
              </a:rPr>
              <a:t>нежелательные письма от незнакомых людей называются «Спам», если ты получил такое письмо, не отвечай на него;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000" b="1">
                <a:solidFill>
                  <a:srgbClr val="002060"/>
                </a:solidFill>
                <a:cs typeface="Arial" charset="0"/>
              </a:rPr>
              <a:t>если тебе пришло сообщение с незнакомого адреса, его лучше не открывать, подобные письма могут содержать вирусы;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000" b="1">
                <a:solidFill>
                  <a:srgbClr val="002060"/>
                </a:solidFill>
                <a:cs typeface="Arial" charset="0"/>
              </a:rPr>
              <a:t>если рядом с тобой нет взрослых, не встречайся в реальной жизни с людьми, с которыми ты познакомился в Интернете. </a:t>
            </a:r>
          </a:p>
        </p:txBody>
      </p:sp>
      <p:pic>
        <p:nvPicPr>
          <p:cNvPr id="30727" name="Picture 2" descr="http://4.bp.blogspot.com/-XAxkLbEe2mE/UBQ33f9x5AI/AAAAAAAAGCU/daBFopUVTbI/s320/28jp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254000"/>
            <a:ext cx="15875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i.family.booknik.ru/_img/255-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683000"/>
            <a:ext cx="2476500" cy="274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4" name="Picture 6" descr="http://onotebook.ru/wp-content/uploads/2011/06/3-249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752475"/>
            <a:ext cx="250190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1747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8063" y="333375"/>
            <a:ext cx="7056437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Пользование опасными веществами и бытовой химией.</a:t>
            </a:r>
            <a:endParaRPr lang="ru-RU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827088" y="1524000"/>
            <a:ext cx="78486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>
                <a:solidFill>
                  <a:srgbClr val="002060"/>
                </a:solidFill>
                <a:cs typeface="Arial" charset="0"/>
              </a:rPr>
              <a:t>	К средствам бытовой химии относятся моющие, чистящие, дезинфицирующие средства, средства для борьбы с бытовыми насекомыми и защиты растений, клеи, лакокрасочные материалы.</a:t>
            </a:r>
          </a:p>
        </p:txBody>
      </p:sp>
      <p:pic>
        <p:nvPicPr>
          <p:cNvPr id="9218" name="Picture 2" descr="http://www.mvmplant.com/lib-img/bythi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725" y="3157538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9220" name="Picture 4" descr="http://vpleny.ru/wp-content/uploads/2012/02/%D0%91%D1%8B%D1%82%D0%BE%D0%B2%D0%B0%D1%8F-%D1%85%D0%B8%D0%BC%D0%B8%D1%8F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8675" y="3052763"/>
            <a:ext cx="38227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4213" y="404813"/>
            <a:ext cx="5543550" cy="6308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   </a:t>
            </a:r>
            <a:r>
              <a:rPr lang="ru-RU" sz="2600" i="1" dirty="0">
                <a:solidFill>
                  <a:srgbClr val="FF0000"/>
                </a:solidFill>
                <a:latin typeface="Arial Black" pitchFamily="34" charset="0"/>
              </a:rPr>
              <a:t>Цели и задачи: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безопасности жизни  и жизнедеятельности обучающихся образовательного учреждения;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информирование и предупреждение  о риске и мерах необходимой безопасности;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сохранение, укрепление и защита здоровья обучающихся  школы в условиях опасных и чрезвычайных ситуациях;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 защиты обучающихся, формирование умений и навыков безопасного поведения в быту и в школе.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img14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2205038"/>
            <a:ext cx="2670175" cy="440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2771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2813" y="377825"/>
            <a:ext cx="74168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Как избежать отравлений препаратами бытовой химии?</a:t>
            </a:r>
            <a:endParaRPr lang="ru-RU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611188" y="1301750"/>
            <a:ext cx="799306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200" b="1">
                <a:solidFill>
                  <a:srgbClr val="002060"/>
                </a:solidFill>
                <a:cs typeface="Arial" charset="0"/>
              </a:rPr>
              <a:t>Никогда не пользуйся незнакомыми препаратами бытовой     химии.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200" b="1">
                <a:solidFill>
                  <a:srgbClr val="002060"/>
                </a:solidFill>
                <a:cs typeface="Arial" charset="0"/>
              </a:rPr>
              <a:t>Не пей жидкости из незнакомых бутылок и банок.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200" b="1">
                <a:solidFill>
                  <a:srgbClr val="002060"/>
                </a:solidFill>
                <a:cs typeface="Arial" charset="0"/>
              </a:rPr>
              <a:t>Не пользуйся спичками и открытым огнем рядом с банками или бутылками с резким запахом.</a:t>
            </a:r>
          </a:p>
          <a:p>
            <a:pPr marL="342900" indent="-342900"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ru-RU" sz="2200" b="1">
                <a:solidFill>
                  <a:srgbClr val="002060"/>
                </a:solidFill>
                <a:cs typeface="Arial" charset="0"/>
              </a:rPr>
              <a:t>Не распыляй их содержимое вблизи открытого огня.</a:t>
            </a:r>
            <a:br>
              <a:rPr lang="ru-RU" sz="2200" b="1">
                <a:solidFill>
                  <a:srgbClr val="002060"/>
                </a:solidFill>
                <a:cs typeface="Arial" charset="0"/>
              </a:rPr>
            </a:br>
            <a:r>
              <a:rPr lang="ru-RU" sz="2200" b="1">
                <a:latin typeface="Calibri" pitchFamily="34" charset="0"/>
              </a:rPr>
              <a:t/>
            </a:r>
            <a:br>
              <a:rPr lang="ru-RU" sz="2200" b="1">
                <a:latin typeface="Calibri" pitchFamily="34" charset="0"/>
              </a:rPr>
            </a:br>
            <a:endParaRPr lang="ru-RU" sz="2200" b="1">
              <a:latin typeface="Calibri" pitchFamily="34" charset="0"/>
            </a:endParaRPr>
          </a:p>
        </p:txBody>
      </p:sp>
      <p:pic>
        <p:nvPicPr>
          <p:cNvPr id="10242" name="Picture 2" descr="http://youfeelgood.ru/sites/default/files/styles/large/public/field/image/090808797867868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8613" y="3602038"/>
            <a:ext cx="4084637" cy="2444750"/>
          </a:xfrm>
          <a:prstGeom prst="rect">
            <a:avLst/>
          </a:prstGeom>
          <a:noFill/>
        </p:spPr>
      </p:pic>
      <p:pic>
        <p:nvPicPr>
          <p:cNvPr id="32775" name="Picture 4" descr="Про бытовую химию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7100" y="3573463"/>
            <a:ext cx="3802063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3795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1182688"/>
            <a:ext cx="727233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200" b="1">
                <a:solidFill>
                  <a:srgbClr val="002060"/>
                </a:solidFill>
                <a:cs typeface="Arial" charset="0"/>
              </a:rPr>
              <a:t>нельзя употреблять лекарства, названия которых неизвестны (таблетки без упаковки или в склянках со стершейся этикеткой);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200" b="1">
                <a:solidFill>
                  <a:srgbClr val="002060"/>
                </a:solidFill>
                <a:cs typeface="Arial" charset="0"/>
              </a:rPr>
              <a:t>лекарства, срок годности у которых вышел, нужно выбросить. Пить их нельзя.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9650" y="476250"/>
            <a:ext cx="7345363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kern="0" dirty="0">
                <a:solidFill>
                  <a:srgbClr val="FF0000"/>
                </a:solidFill>
                <a:latin typeface="Arial Black"/>
                <a:cs typeface="Arial"/>
              </a:rPr>
              <a:t>Какой вред могут нанести лекарства?</a:t>
            </a:r>
            <a:endParaRPr lang="ru-RU" sz="2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 descr="http://www.vestikavkaza.ru/upload/iblock/7fe/lekarst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429000"/>
            <a:ext cx="3235325" cy="2430463"/>
          </a:xfrm>
          <a:prstGeom prst="rect">
            <a:avLst/>
          </a:prstGeom>
          <a:noFill/>
          <a:ln w="57150" cap="sq">
            <a:solidFill>
              <a:srgbClr val="C8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2054" name="Picture 6" descr="http://static2.aif.ru/public/article/big/678/fbff067860010a58b4090eba4df58edc.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408363"/>
            <a:ext cx="3232150" cy="2719387"/>
          </a:xfrm>
          <a:prstGeom prst="rect">
            <a:avLst/>
          </a:prstGeom>
          <a:noFill/>
          <a:ln w="57150" cap="sq">
            <a:solidFill>
              <a:srgbClr val="C8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4819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188" y="404813"/>
            <a:ext cx="79930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kern="0" dirty="0">
                <a:solidFill>
                  <a:srgbClr val="FF0000"/>
                </a:solidFill>
                <a:latin typeface="Arial Black"/>
                <a:cs typeface="Arial"/>
              </a:rPr>
              <a:t>Приборы, содержащие ртуть.</a:t>
            </a:r>
            <a:endParaRPr lang="ru-RU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13" y="1052513"/>
            <a:ext cx="8135937" cy="161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лампы дневного света (это газоразрядные трубки, в которых находятся инертные газы и пары ртути). Все такие лампы содержат ртуть - от 40 до 70 мг;</a:t>
            </a:r>
          </a:p>
          <a:p>
            <a:pPr marL="342900" indent="-342900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ртутные термометры;</a:t>
            </a:r>
          </a:p>
          <a:p>
            <a:pPr marL="342900" indent="-342900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приборы для измерения давления (манометры);</a:t>
            </a:r>
          </a:p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266" name="Picture 2" descr="http://ru.all.biz/img/ru/service_catalog/26635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888" y="2517775"/>
            <a:ext cx="2816225" cy="2109788"/>
          </a:xfrm>
          <a:prstGeom prst="rect">
            <a:avLst/>
          </a:prstGeom>
          <a:noFill/>
        </p:spPr>
      </p:pic>
      <p:pic>
        <p:nvPicPr>
          <p:cNvPr id="11268" name="Picture 4" descr="http://yk-news.kz/sites/default/files/imagecache/v_nodu/photo_in_news/1303208733_8591a88ad879a0b8abe9983b0b288332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888" y="4614863"/>
            <a:ext cx="2816225" cy="1962150"/>
          </a:xfrm>
          <a:prstGeom prst="rect">
            <a:avLst/>
          </a:prstGeom>
          <a:noFill/>
        </p:spPr>
      </p:pic>
      <p:pic>
        <p:nvPicPr>
          <p:cNvPr id="11270" name="Picture 6" descr="http://www.ekotek.net.ua/uploads/pics/Rtu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5150" y="2511425"/>
            <a:ext cx="2919413" cy="2189163"/>
          </a:xfrm>
          <a:prstGeom prst="rect">
            <a:avLst/>
          </a:prstGeom>
          <a:noFill/>
        </p:spPr>
      </p:pic>
      <p:pic>
        <p:nvPicPr>
          <p:cNvPr id="11272" name="Picture 8" descr="http://www.sibhg.ru/images/foto_temomet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5150" y="4572000"/>
            <a:ext cx="2919413" cy="1938338"/>
          </a:xfrm>
          <a:prstGeom prst="rect">
            <a:avLst/>
          </a:prstGeom>
          <a:noFill/>
        </p:spPr>
      </p:pic>
      <p:pic>
        <p:nvPicPr>
          <p:cNvPr id="11274" name="Picture 10" descr="http://www.3dnews.ru/_imgdata/img/2011/01/20/605469/spy-thermomet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21113" y="2905125"/>
            <a:ext cx="16875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5843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16000" y="1484313"/>
            <a:ext cx="7343775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kern="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Все острые, колющие и режущие предметы обязательно надо класть на свои места. Порядок в доме не только для красоты, но и для безопасности!</a:t>
            </a:r>
            <a:endParaRPr lang="ru-RU" sz="2200" i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7188" y="404813"/>
            <a:ext cx="61214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kern="0" dirty="0">
                <a:solidFill>
                  <a:srgbClr val="FF0000"/>
                </a:solidFill>
                <a:latin typeface="Arial Black"/>
                <a:cs typeface="Arial"/>
              </a:rPr>
              <a:t>Чем опасны острые, колющие и режущие предметы?</a:t>
            </a:r>
            <a:endParaRPr lang="ru-RU" sz="26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5846" name="Picture 2" descr="http://spasti-sebya.ru/wp-content/uploads/2012/12/%D0%BE%D1%81%D1%82%D1%80%D1%8B%D0%B5-%D0%BF%D1%80%D0%B5%D0%B4%D0%BC%D0%B5%D1%82%D1%8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900613"/>
            <a:ext cx="21971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img-fotki.yandex.ru/get/4600/prcont.2/0_3ef83_f9a8ff18_X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846388"/>
            <a:ext cx="2840038" cy="2116137"/>
          </a:xfrm>
          <a:prstGeom prst="rect">
            <a:avLst/>
          </a:prstGeom>
          <a:noFill/>
        </p:spPr>
      </p:pic>
      <p:pic>
        <p:nvPicPr>
          <p:cNvPr id="35848" name="Picture 6" descr="http://i615.photobucket.com/albums/tt238/adventh1313/scissors1brg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9038" y="3856038"/>
            <a:ext cx="2090737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8" descr="http://pk-sm.ru/new/wp-content/uploads/2010/10/gvozdi-277x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1825" y="3471863"/>
            <a:ext cx="26384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6867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6938" y="476250"/>
            <a:ext cx="7345362" cy="1293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kern="0" dirty="0">
                <a:solidFill>
                  <a:srgbClr val="FF0000"/>
                </a:solidFill>
                <a:latin typeface="Arial Black"/>
                <a:cs typeface="Arial"/>
              </a:rPr>
              <a:t>Будь осторожен при встрече с незнакомыми людьми, не открывай дверь дома незнакомым людям!!!</a:t>
            </a:r>
            <a:endParaRPr lang="ru-RU" sz="2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316" name="Picture 4" descr="незнакомец это не дру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912938"/>
            <a:ext cx="7848600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7891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8438" y="2798763"/>
            <a:ext cx="6797675" cy="9318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323850" y="461963"/>
            <a:ext cx="84963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i="1">
                <a:solidFill>
                  <a:srgbClr val="FF0000"/>
                </a:solidFill>
                <a:latin typeface="Arial Black" pitchFamily="34" charset="0"/>
              </a:rPr>
              <a:t>Права  и обязанности граждан РФ в области защиты от чрезвычайных ситуаций.</a:t>
            </a:r>
            <a:endParaRPr lang="ru-RU" sz="26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238" y="1773238"/>
            <a:ext cx="687228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Граждане РФ  </a:t>
            </a: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имеют право на защиту жизни, здоровья и личного имущества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случае возникновения чрезвычайных ситуаций.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соответствии с законодательством </a:t>
            </a: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граждане РФ имеют право быть информированным о риске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которому они могут подвергаться в быту и о мерах необходимой безопасности.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Граждане РФ  </a:t>
            </a: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имеют право на возмещение ущерба, причиненного их здоровью и имуществу вследствие чрезвычайных ситуаций.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 </a:t>
            </a: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знать и соблюдать  законы,  меры безопасности и ряд общих правил поведения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повседневной жизни, способствующих повышению  безопасности граждан. </a:t>
            </a:r>
          </a:p>
        </p:txBody>
      </p:sp>
      <p:pic>
        <p:nvPicPr>
          <p:cNvPr id="15366" name="Picture 4" descr="http://www.inflora.ru/img/flag-of-ross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4941888"/>
            <a:ext cx="16557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7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2988" y="404813"/>
            <a:ext cx="6697662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Правила безопасного поведения в жизни и быту.</a:t>
            </a:r>
            <a:endParaRPr lang="ru-RU" sz="2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5" descr="1323000438_pb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9700" y="3151188"/>
            <a:ext cx="4621213" cy="30908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4213" y="1484313"/>
            <a:ext cx="792003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Каждый человек должен знать и выполнять общие правила в повседневной жизни, чтобы чрезвычайные ситуации не застали врасплох.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Каждая опасная и чрезвычайная ситуация имеет свою специфику и требует конкретных действий человека с учетом складывающейся обстановки.</a:t>
            </a:r>
          </a:p>
        </p:txBody>
      </p:sp>
      <p:sp>
        <p:nvSpPr>
          <p:cNvPr id="16391" name="AutoShape 2" descr="data:image/jpeg;base64,/9j/4AAQSkZJRgABAQAAAQABAAD/2wCEAAkGBhERERQUERQVFRQUFBgVFhcVGBgXGBYVFRcVFBcVFBQXGyYeFxkjGRgVHy8gJCcpLCwsFR4xNTAqNSYrLCkBCQoKDgwOGg8PGiokHyQvLSwsLTAsKSwqLSwwLCwsLCwwKSkpLCwvLCwsKSwpLCkpLCwsLCwsKSwsKSksKSwpKf/AABEIAOEA4QMBIgACEQEDEQH/xAAcAAEAAgMBAQEAAAAAAAAAAAAABQYDBAcCAQj/xABDEAABAwIDBAYHBQcDBAMAAAABAAIRAyEEBRIGMUFREyJhcYGRBzJScqGxwSNC0eHwFBUzU2KCkiSywhZz0vE0Y5P/xAAbAQEAAwEBAQEAAAAAAAAAAAAAAgMEBQEGB//EAC4RAAICAQMDBAEDAwUAAAAAAAABAgMRBCExBRITIjJBUWFxgaEGFJGxwdHh8f/aAAwDAQACEQMRAD8A7iiIgCIiAIiIAi+SkoD6iJKAIi+SgPqIiAIiIAiL4gPqJKIAiIgCIiAIiIAiIgCIiAIiIAiIgC0szx3Rtt6x3fit0qCz/wBdo7PqqrZdsdiUVlmkcbUdcuPmsL6rp9Y+ZWvj8wZQpl7zYWA4uPADtVIzDaivUJh3Rt4BvLtdvPwXLsvUOeTq6XQ2ajeOy+y/Oru9o+axCu/2j5lc7p5vXaZFV/8AkT8CrDke0nSEU6sBxs1wsHHkRwKqjqozeODXf0q2qPcsMswru9o+ZXmpXd7R8yjWr5UbZam3g5R7GIf7TvMr0MS/2j5lYtNl81AQJv8AhH4jzXmWeNGwKz/ad5leH4p/tO8yq3tbtlSwHRai0l7xLb6hTuHPAA4Hnv4KRo57hqtHp6dVrqXFwNh2OG8G4sRN1N5xk8wb5xdSPWd5lfG4yp7TvMrFRqte0OaQQRIINiDxCOcAJJAA3k2A8VXlk8I2KWLqX6zvMrL+1v8Aad5lVjHbShkikNR5mdPgN5+C0cDtVUZ/F64JmbAieUACOz4op/kdnzguJxL+LneZWRuLqDc4+ajsFmdOsJpunmNxHePruW0pKT+yOEWPJ8yNSWu9YX7wpNVrIP4x90/RWVbqZOUdzNNYYREVxAIiIAiIgCIiAIiIAoHPvXb7v1U8VBZ6OuPd+pVN/tJw5OcbZ4ourBnBjQY/qfcnyDfiqtiKGoies3iwwAYMzMSOSte2mCLaranB7Q2f6mzbxbH+JVaqUwd/5+BXzlsnC1s+50MYT0sUv3/U8mRBPOD42XjEY5lO73hvK9/AC6hM4z0tJZSMkb3WseTeZ7f/AGq6+oXGSSSd83PiunpekzuSnY8L+Tna3rldDddS7n/B1yn6WsI1jZbVe7SNRDWgaovBc4Hf2LbwHpNwlc6Qyu0gSfs9YAEXPRlxA7YXH6OW1X3a0xEybCJiZPDt7FLDZrH4f7ZrHs0DVrpvbLQLyC10+S6sqtJD0Oe/6o+Xc736+3Z/g7hgsbTq0w+k9r2ncWmR+XcuTekXaHEYfNGvY4tNFjOjsY0vaC+QbOa4lwPuxwVq9HudVcZVxNZ7GsaW0mu0CGvrtDg6rHB7mwXR2Lf2y9H9PMCx+s06jBpmNQc2SQC2RcEm/asrgqrHFl0Jd0cnJH5gcTjOlxjDWFWZDHFmkRA0cg20AyOcr1iK/QtospUyy2ms5r3FlZwPUeWOJhwE8hewEXs9X0c4ylXimG1abWgAiGG8Hc4wT3HgrFlmwxIYMRRZpFUVHS4Fx0tcGsGnc2XSb3gbovW7XxjYt7Uv1N7YXC1KeCp63Olxc8A6bNc4lsW3Edbf95R2e4t5qPD3nQwk9gAE7grt0QAgCABAA4AbgAqBtaz/AORA5n4An4LPIsrSckmVbEVq+J1ljKjmMEkNDiGt51C0fErSwzKhM0w6QJJZJIA4mOClMn2tr4RgZSdpb0wquixfpDR0bjxYdMEcnOHG3vZjbCtgiOjMA1RUqBtuka1r2im6R6sunsPAqajHbc+mfkrUoRrTSxjdb/eTbyTM3PEzD2neLSDucI3eC6VkWIc+g0vMu6wJteHEDd2QuT5LVL69R8Aag4kCwGpwMAct8dy6ls0f9O3vd/uKrjyzh6+qNdmI/wDhZMg/jH3T9FZFW9nx9r/aforIujp/Yce33BERXlYREQBERAEREAREQAqDzwdce79VOFQud+u3u+qpu9pOHJD4rBMqsLKjZaf0CDwI5rnW3eTHB0HVGVJDnBjZEOBdJ4WMNBvbhZdNaqh6TsmqYjB/ZgudTeKmkby0Nc10DiRqmOwrJCquc496+TZHU3UxareMnENKvmzuxdKkzp8bAgatLjDWDnUneez5qu7JCiMUw1yA1suE7tYu0H594A4qazfBVcxqhtSrUYzV9nSpU21J5EzVZNQ3mYA4FaepWWzsWmhLtjjLf3+EYtLWu12SWX9GntZt1Qc4DCglzWlheQAwt5NYRJg7jbio/Lsdm2OaRTqObRY3S99qdJjY0w98Xt2kqbyD0S6HtfmD2sYXQ2nrALjvAqVBIbPJuo7929dNx7v2LDj9notIpEDoWnQImDBbv36rb43quvS1VxjGKz9N7miV1k16nx8FO2FyjM8Jif2d7tWFYCXGBoJe3WDSeQHF2oifGeC6UBZVfaraDE4TDitSoteCRr1l009UAEtb6wmBMiDwvau5P6YJeG4mkGtJu+mSdPaWOuR3Ge9e25lLgp8kYbNnSgF5qL3TeCAWkEEAgjcQbgg8ivDzdUMuR5LVSM/H27+U/QcFeCqTtAP9Q/vH+1qrs4LYPcp2O2dMzSgg/dJgjsBNiFp/uStMFkdpIgeMq7YTLzUubN58/dH1+azOyxjrMfeDAIkQHEGCINjI4rBLWVwl2tnYhr71DG3+5BZZgBSbAuTdx5ndbsCvuzrv9O33nfNVCpRcx0OEH6cweI/Vlb9mj/px77votVUlLdHMulKTzLks+QD7T+0/RWJV7IR9ofdP0VhXUo9pz7PcERFeVhERAEREAREQBERACobO/Wb3fVTKh869Zvd9VTd7ScOSOCpPpC24GEHQ0utXewmZgUmuBAeebt5A7JPCbtVqNa0ucQGtBJJMAAXJJ4Bfn7bPM6eJxtarScXMc4BpIIkNY1kgG8SDCzRR5qLHCO3JE4EgVGTu1N+YXUdkso6WoKmqOieCQBe17mbA7tx3FcwwmFNR4aOO88hxKumWYt9BzXUyS5thx1cIcBvlVXv1xb3IaK9RThJ4ydMzTK6WIp6KwlgcH35tvMndxWhj9oKNGpTYH9JUqEMp0mEOfJgFznSS1gAkuPAcVK068tBc03AJgahcbrX+Cic1xuGwbX4g04I9bo6QD3kni4tB77961JvGDa+1er+TT2/x7aOAqh7hNRnRMbxc5xEm/Jsn9BcRKl9pdoKmNrmrUsNzGTIYzg0dvEnifADQwWENR4aLcSeQXnByNRarJZXBZMk9JWMwzGU+pUpsGloc24by1gz2XXVNl9oKeOoCqwaTOl7CZLHCDE8REEHke9cg/wCn6cb3Tzt8oUrkdapg56Co9uoguFocRMS0gjiVQ7Is9q1Ti8S4OxFqpO0gPTv7S0d0taJ+PwUvsttK7EhzKgAqNEyLB7d0xwIMSN1wRyEVtM37d3aG/wC0BV2bx2OtVNS3RI18ufUoPZh61OhWBboNQSzSJ1NuDH3bwTAMb5GDE0n1i6nhq9KnUZUZqdVaS3QbuEHiWkEX3SJBuvmDxYqNvZ0XA58x2L017S6A6SLkat0HiOHivl1b48RlBZi38c/qbuzOWnyedoKLIdouGu6p7J7eH4KQ2UM0f7z8mqDzTGB3UBkTdT+y4+yPvn5NXY6fGShlrGd8FNxack/if2n6KfVfyU/a+B+isC+gp9pz7OQiIrisIiIAiIgCIiAIiIAojOR1m9yl1E5wOs3uKqt9pOHJzj0uYt7MC1rZAqVmtd7oa98HvLW+S5TlGXioS512jhzP6+a6v6SsTIpUSAWmahkTJEtb5S7zCpIbCxtyaxFHP1c15MGzlWTmq7TTDRAuYgAdsfJSuB2NxGvVUqhga6W9HJNtxkxHx7lv7FtGioeOoD4H81JZxmYoaHG8kgt4kQTI7iBf+pdjQaWLhGeMtnPnZjKPWMo4gMjDvYXiP4oJmN8uZET3FRGQ1MRWqV21azS1lRzXNY31tc/fdJDB1oG+29YW7Ues57A909Rjp6Jo4uc0EGo7vstF2eVDWFWGNIgFtNoY0tHAtbv7z2cl2loJNttFX97iCin/AAb9b0b4RzgRraL9UEcrXibG6rVTACk5zAAC0lpgcjC6VUdqpkji0keIkLn2Nc6rVeaTS9z3uLGtu5xJMADiTZfP9ShFKOOS+tuWxrfvnGZe9lcYFtfDPaBqq0i5jusQQyoLMdNrjhuhe8TVD3uc1nRhzi4MBnQCZDJ4wLT2L7k23WZuoVcFiQGsaGt61Po6jADanAAkEC8ie26xrmX4jiC+DXdhYivg3smzc4aqKgaH2LSC7TY8Zg8uSlsdmgxLukDC2REEg+raZCralsA4CkCdw1E9wJJ+CzNvGDZoLH3OPweMVjWUQC94ZO6d57gLlaP/AFPQcYNR27e4ODZt+pUFl2CdmOK0uq06RqGGmoSGifVpt0gn6WJJXmrs1UZjDhKj2U3tqdGXOJ0SSACCASZlsACesLLQtMuWTnrp59K2LjRgwQQQdxEEHuI3q6bKfwj75+TVzHBYOrgcY7CVi08QWmWyW9I17Dyc36cl07ZD+E73/wDiFBQ7J4NcLVbDJZ8n/ijuKsCgMoH2vgVPrfR7SmzkIiK8rCIiAIiIAiIgCIiAKMzYXb3FSajc13t7iqrfaShycn28xpdiS0kaaYAbusXNa91+ckeQ7VAYWh0lRrQ5rZmXOPVa0CS490K17Z7O1BWNWk1zxUu7SC7S/dcC8Gx81WcZk1aiGuqsLQ/dIAmN4I3jeN6+s0FlP9vGEGk2v3yfM6yuzzynJPC/xgk9n8zp0G1r6h1Sz7pf6wEA+BO+FE5hjX1HFzj1nEAchJgADkPxWGmZv5d3Px/BZ8Fl76z26Gl0GQBxsRq7B+J5hZ9VKrpmmk4v1PKj95Zq6bpJ9Q1MYNelbyfxgw9D628mzRJO88YFuI8kgTAk9/ke1S9XZ7EtMdE6XG0XEnm4SB4rTrZU6nUFIQ5x0gFs3LgIF72NvBfOdCt1M9XmcnjDzlv6Psf6iq0UND21xjnKxhLbcumU3oU5/lt+UKj5X+8W4mk7LsP01QEnU9pNJogt6zyWhpueM2XU8v2ZqsFNjgIaGAkGZALWmLDhqPZCl9ow4YasKZ0v6N2iH6TMWDGjjw8Vr1jjZNSW+Mny2lolHeRx7afMq9fEOdiejFRkU3CkS6m0ssQwuuROo+JUSrF/0Niz91o73t+kr0NgMV/9f+R/8VwZJttkpVWSbeCtqXwVDXQLd2oPbPfI+qkB6PcT7VP/ACd/4r43LHYeaTyC5pnqm0Ohw3xzUHFpZNmiqlGb7l8HMKdSpQqSOrUpu4gGHDjDgR2jwWKvinvqGo8l1RztTnP60umZdMg3XQM1yGjXMu6rvaBAPZPAqFGxrdQ+1kHfYTaN1+1aY2ojPSWRfp3RqZEauIxXS1HOe4dZ73GSYGlonyEch2Lr+yH8N/vj5Km4DLWUWBrGwN/aTzJ4q5bI2p1PeHyKq7+6Zuqp8VeHyWfKf4g7ip9QeVD7QdxU4uhT7SuzkIiK4rCIiAIiIAiIgCIiAKPzMXb4qQUfmW8eKrs9pKPJHVQqn6RajOgpsPrufI7GtHXPjIHj2K21d4XM9s8WX4upyZFNvgJNveLlf0ytT1CcnhR3ZRrpuNPbFZctkQOmYHMwe65PwEeKuOxNG9V0cGt8yTHwCqeFw73vAYwnl8twvYTvjeul5PgRRosbaYBcRxcRcz8PAKjq1y1WtUq5ZhFY/GTqdLpei6c4WRxObz+cfBqZe3FMq1adRlMYfSHYd1MguIgamubJiCYBIG42O9fMh2fp0sQyrUq1a3R6hNYN1AlziyYJkMDokknj90BSeJltN5Y0OcGuLW2Ac4AkAnhJtPaojFZ6MLgG1sSA2p0TQWSOtWLbsbFj1puLASVGucov0bZ2M9kFJevf5LrX2hotMSXHhpEyYJgHnAJ5WN1pYjHuqggtDGmDzcYuATEC/f4b1UtjMzOMpOxDmaJeabBqLoa2C50kDeSBu+4rU0WS+fbJxiVUxbj3SACaVt4LBl9zZvPn3fj+hvDK6PsNVUanLcsc0iI0rXq5bSc7U6lTc4xLnMaTawuRKn/3ZR/lt8k/dlH+Wz/EKXhf2eeQrwymj/Jpf/mz8FUsloMGKbIaLuiwH3XBdO/dlH+Wz/EfgudbIMBxzARI0u3ib6HKm2vtlH8sshPKZagG/wBPwXqBwhT/AOzM9lvkFD4+iBXMAD7Nm4RudVVsqu1ZIKeWZcub9oO4qZUTl/r+BUsrKfaQnyERFcQCIiAIiIAiIgCIiALRzHePFby0seLjxVdvtJR5I54uuSbQj/U1pExWfwn7zuBK664XXPttcieys6s0SyoZJH3XbiD3m89q0dOjXbKdNjwpLBTq7LKey6tZcXnBCZdnRw7tTNMkaYNxEg8CI3DirPlW0Fao3U7QQSQIB4b9x3TbwVby7JX1YJ6rOZ4+6OPfu71ZsNQaxoDdwsO4fnJ8V8t1eVOgfi01zlL522X7/Z3KddZr499tKj+c7s0Nqdq8TQol9BrJaevqa4wLCR1o3niuSZvntfF1g6vUc8gGAbBoPBrRZvku04nDtqB7CLPpwe52ofiuHHCEV30+Ido8dy6XQNZ54yjP3LfP4OdroOLWOGd82HwXR4DDjdNMPPfUJqf8lZsI1hPXMAHde/eeX678GGwwYxrBua0NH9oDfosrrBXN+pyPUtsEsMfTH3vgfwX394U+fwP4KFa1ZGNU/MyPjRKnMqY4/A/gvgzKmeJ8j+CjHNXlrV75ZHnYiW/eFPmfI/gucbNV9GMpkyYLmwO1jhx7VdNKpGWCMW3/ALh+TlRbY24lsIpJnRjmjfZd8PxWjXra6mqIGkC5F4Ljw71jLl6iArXY3sQUEjNl7vtB3FTKhMsb9oD2FTatp4IWchERXFYREQBERAEREAREQBaeOFwtxauLG5V2e0lHkjTvUNtVm1OhQdrPrgsaOJLhBt2AkqcDVzD0mVXHEsafVFMEeLnSfgPJWdP0i1V6qk8IjqrnTW5o38HnVGramYPIiCButw5LfmB3KiZDiWsrNLrA9WeUxDvBwB81fAF8h/UvSYdM1Srrz2tZWf53N/TdW9VV3S5RiovBLnDdIaO5o/Eu8lzmllQq51TpgjrYhmrjEOkj/FvxV5zfNWYSm57muLd4DWmNRmxcLNE3k8zv3Km+jCqcRnFGo+NTqlWq6NwOiobdm5bP6eompzux6cYX5Ia9p9sfnJ3wZaeY+K+OyufvDy/NSCLv+OJl72R/7q/q+H5r6Ms/q+H5qQXxPHH6HczROWf1fD818/df9Xw/Nb6L3sj9HnczSGXf1fD81zrAUi7GNaDpJrRIAMXPA/q66kuaZeIx7f8Av/8AKFmvik4/qXVttMuwyR380/4NWDF4ZzHNBdqDgTcAQWlvLvU4FHZqOuzuf86aulBduxXGTyYsvHXHipcKLwLeuPFSqU8CfIREVxAIiIAiIgCIiAIiIAtXF8FslaWMdcKE+D1cmAKi+kbIxVFKqDBZqYTEyD1gD2WKvIKgNsKTnYSpp3hzSJ94D5EqWgsdeog19/6nmoipVSRyEtgkciR8Vc9ksxNc9E/e1sh3NoIEd4kX/RpcH72/j38VLZQytTeKlOGm4Gq9nAgy3lC+r67odPq9I3es9qyv1/7OJ066yq9KHzsy+57UdSwtQ0g0wOsHjUC0nS60iSO23YqLso+nh8XQqNDWwdMjq9V40ONrW1TKzZ7icVUpnpKgcJHVENE2bqgASYJN+Khnva0skRJ0gHk6BHmAvzpzce3sykfXqCaeTvPTO5nzXn9pde581pZFhHsw1FjmuDm0mtIMkiABcneVINoHkfJdHEsGHYw08Q873HzK+vxJmNRnfvvHOOSq21O0D2Nq0aDHa2kAvDg3kXNbxmLeJVIZiqrXa2vcHz62p2qDwmZ8OxYbtX4pdrOtpemS1EHNPB2EVHcz5lfKxfG8+BKxZBrfhqLndZzqbSTzMfNb5pHkVsXc1k5ckoya+iObWefvO8yqRhSf2psm/TC/H110F2HPIrmuJxwpVulA1tbV1mCAS0VNVp4wqbE1jI8kIp5OgCo7mfMr3PE3Pbvj9D4LXoPfUa17KTi1wBB1UrgiQbVEqGoHAOY5moGCSwi0W6riZv8AAq1qS3GUyQwR648VKqDwDj0gndf5KcCvp4K7OQiIrisIiIAiIgCIiAIiIAVH40QQpBaGO9YdyhPglHkwMCgdsK+nDR7TgPKXH5KwsVU28P2dIc3n6fmvdEu7URyeXvFbOaUWDprxAcZndaT81IVMwabMe0Okb/kCRCi8RhC97rT1iYBIdIcYO5SzdGka6ZAMQYgnvBXS6v1mE80V7rGG/wDgz6Dp7ji2fPODxiKlQsc2oCQRYwN8gi4tHaovZMjG5nhKVQ9G2nULusRLzT67WADiS0jfxKm8I5oGlrpBIgGZF7wqJtbTpNqOqaXBwqEaqbtMGSQ7SQRMjhC4GjUW2m8/R1dRNxW2x+qHr61i4ZsP6T8aKLWOeMQdWhvTNf0h3AN10yS7xkrsOS5ya+HpVS0DpGB0NdqAnhMBb5enkwrcrm2uSim44hps6A5s/e5tHGwv3E93ODUcazuqYJECYNzvE23238F0zbbGayxkDqguN5u6wBEcp81QMcwCpu3ADwgWXz+vlBSeEfY9Hc/Fv+x2HZ3LTh8PTpOMuaL8pJLiB2CY8FIVNyrGye1Br0tLhL6YaCZ9YGQHbt/VIK3tose4YWoW9U6YmY3kAgW3xIXYqth4048YPldTCcLJeTnLyVrbTat7CWUn9UCHFpEucd7dXAAcu1UDEZiXtgiL8Oz9fBbOc1IYPe+hUPPWjx+n4lYbbJSkceybkzo+xOcVGvpUiSabxEH7p0l0t5XHxV4zVk6PePxaVyXB1CGsLSQQGkEWMwNxXQtn8dWr4Si6tGogmeLm9YMcRwJaQf8A2tVdnp7Wa9PLOxIYVvXH64KXCi6DesP1wUoFfVwaZ8n1ERWkAiIgCIiAIiIAiIgC0cc24W8sOJo6h2jcoTWUerk0aShdq8nfiKYFLTra7UA6QCOIkAwd14U2xhb6y81iLblRGcoS7o8lripbM5VS2VxwqB/QuaTIIa5jgWyTcgkDfIPapGvkFYANfSd4Aujs1N3+a6LTjmPNe9Y5jzCz+JMu8rOcYbY2uYLaZFxd5ggC9gb8I81uY/0R4PEUx05qdJMk03BomIsC0+fFXsOHMeYXkvHMeanCPj9pCUu/kp+znozwWDuw1XG/rv8Aa3jqBtlZswy5tXDvoiGhzdIgWERAgcLARyWakRCyT2qcm5LDIr0vKKHh9k8UA7U3UZsS8GQAAILjMWUfjNlcWXmKLju3aeQ4yunUisoCxS0cJLDbOpDqttbykv8ABX9msldQZLxDnBogXiJ3kcbrZz3KTiKWhroLXBwncbOEHzKl9Kx7itSioxUVwc22buk5S+Tn+I2AxFUaXGm0TMkk8DwAUTh/RjjAdLjSAsNWsmwEWAE/BdYIXmCouuLMv9vA57T2LxLAGwwxaQ63Zvgq35DlrqFEU3EEguNtw1GYE9snxKknNkLwJUo7E4Uxjuj1RZ1gpELXwtKLrZWutbCXIREVhEIiIAiIgCIiAIiIAiIgPhC+dGOQXpEB56McgnRjkPJekQHnom8h5L50LeQ8gvaIDwKTeQ8gnQt5DyC9ogMfQN9keQT9nb7I8gsiIDH0DfZHkE/Z2+yPILIiAx9A32R5BfP2VnsjyWVEwDEcKz2R5L43CMG5rfILMi8wAiIvQEREAREQBERAEREAREQBERAEREAREQBERAEREAREQBERAEREAREQBERAEREAREQBER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2" name="AutoShape 4" descr="data:image/jpeg;base64,/9j/4AAQSkZJRgABAQAAAQABAAD/2wCEAAkGBhERERQUERQVFRQUFBgVFhcVGBgXGBYVFRcVFBcVFBQXGyYeFxkjGRgVHy8gJCcpLCwsFR4xNTAqNSYrLCkBCQoKDgwOGg8PGiokHyQvLSwsLTAsKSwqLSwwLCwsLCwwKSkpLCwvLCwsKSwpLCkpLCwsLCwsKSwsKSksKSwpKf/AABEIAOEA4QMBIgACEQEDEQH/xAAcAAEAAgMBAQEAAAAAAAAAAAAABQYDBAcCAQj/xABDEAABAwIDBAYHBQcDBAMAAAABAAIRAyEEBRIGMUFREyJhcYGRBzJScqGxwSNC0eHwFBUzU2KCkiSywhZz0vE0Y5P/xAAbAQEAAwEBAQEAAAAAAAAAAAAAAgMEBQEGB//EAC4RAAICAQMDBAEDAwUAAAAAAAABAgMRBCExBRITIjJBUWFxgaEGFJGxwdHh8f/aAAwDAQACEQMRAD8A7iiIgCIiAIiIAi+SkoD6iJKAIi+SgPqIiAIiIAiL4gPqJKIAiIgCIiAIiIAiIgCIiAIiIAiIgC0szx3Rtt6x3fit0qCz/wBdo7PqqrZdsdiUVlmkcbUdcuPmsL6rp9Y+ZWvj8wZQpl7zYWA4uPADtVIzDaivUJh3Rt4BvLtdvPwXLsvUOeTq6XQ2ajeOy+y/Oru9o+axCu/2j5lc7p5vXaZFV/8AkT8CrDke0nSEU6sBxs1wsHHkRwKqjqozeODXf0q2qPcsMswru9o+ZXmpXd7R8yjWr5UbZam3g5R7GIf7TvMr0MS/2j5lYtNl81AQJv8AhH4jzXmWeNGwKz/ad5leH4p/tO8yq3tbtlSwHRai0l7xLb6hTuHPAA4Hnv4KRo57hqtHp6dVrqXFwNh2OG8G4sRN1N5xk8wb5xdSPWd5lfG4yp7TvMrFRqte0OaQQRIINiDxCOcAJJAA3k2A8VXlk8I2KWLqX6zvMrL+1v8Aad5lVjHbShkikNR5mdPgN5+C0cDtVUZ/F64JmbAieUACOz4op/kdnzguJxL+LneZWRuLqDc4+ajsFmdOsJpunmNxHePruW0pKT+yOEWPJ8yNSWu9YX7wpNVrIP4x90/RWVbqZOUdzNNYYREVxAIiIAiIgCIiAIiIAoHPvXb7v1U8VBZ6OuPd+pVN/tJw5OcbZ4ourBnBjQY/qfcnyDfiqtiKGoies3iwwAYMzMSOSte2mCLaranB7Q2f6mzbxbH+JVaqUwd/5+BXzlsnC1s+50MYT0sUv3/U8mRBPOD42XjEY5lO73hvK9/AC6hM4z0tJZSMkb3WseTeZ7f/AGq6+oXGSSSd83PiunpekzuSnY8L+Tna3rldDddS7n/B1yn6WsI1jZbVe7SNRDWgaovBc4Hf2LbwHpNwlc6Qyu0gSfs9YAEXPRlxA7YXH6OW1X3a0xEybCJiZPDt7FLDZrH4f7ZrHs0DVrpvbLQLyC10+S6sqtJD0Oe/6o+Xc736+3Z/g7hgsbTq0w+k9r2ncWmR+XcuTekXaHEYfNGvY4tNFjOjsY0vaC+QbOa4lwPuxwVq9HudVcZVxNZ7GsaW0mu0CGvrtDg6rHB7mwXR2Lf2y9H9PMCx+s06jBpmNQc2SQC2RcEm/asrgqrHFl0Jd0cnJH5gcTjOlxjDWFWZDHFmkRA0cg20AyOcr1iK/QtospUyy2ms5r3FlZwPUeWOJhwE8hewEXs9X0c4ylXimG1abWgAiGG8Hc4wT3HgrFlmwxIYMRRZpFUVHS4Fx0tcGsGnc2XSb3gbovW7XxjYt7Uv1N7YXC1KeCp63Olxc8A6bNc4lsW3Edbf95R2e4t5qPD3nQwk9gAE7grt0QAgCABAA4AbgAqBtaz/AORA5n4An4LPIsrSckmVbEVq+J1ljKjmMEkNDiGt51C0fErSwzKhM0w6QJJZJIA4mOClMn2tr4RgZSdpb0wquixfpDR0bjxYdMEcnOHG3vZjbCtgiOjMA1RUqBtuka1r2im6R6sunsPAqajHbc+mfkrUoRrTSxjdb/eTbyTM3PEzD2neLSDucI3eC6VkWIc+g0vMu6wJteHEDd2QuT5LVL69R8Aag4kCwGpwMAct8dy6ls0f9O3vd/uKrjyzh6+qNdmI/wDhZMg/jH3T9FZFW9nx9r/aforIujp/Yce33BERXlYREQBERAEREAREQAqDzwdce79VOFQud+u3u+qpu9pOHJD4rBMqsLKjZaf0CDwI5rnW3eTHB0HVGVJDnBjZEOBdJ4WMNBvbhZdNaqh6TsmqYjB/ZgudTeKmkby0Nc10DiRqmOwrJCquc496+TZHU3UxareMnENKvmzuxdKkzp8bAgatLjDWDnUneez5qu7JCiMUw1yA1suE7tYu0H594A4qazfBVcxqhtSrUYzV9nSpU21J5EzVZNQ3mYA4FaepWWzsWmhLtjjLf3+EYtLWu12SWX9GntZt1Qc4DCglzWlheQAwt5NYRJg7jbio/Lsdm2OaRTqObRY3S99qdJjY0w98Xt2kqbyD0S6HtfmD2sYXQ2nrALjvAqVBIbPJuo7929dNx7v2LDj9notIpEDoWnQImDBbv36rb43quvS1VxjGKz9N7miV1k16nx8FO2FyjM8Jif2d7tWFYCXGBoJe3WDSeQHF2oifGeC6UBZVfaraDE4TDitSoteCRr1l009UAEtb6wmBMiDwvau5P6YJeG4mkGtJu+mSdPaWOuR3Ge9e25lLgp8kYbNnSgF5qL3TeCAWkEEAgjcQbgg8ivDzdUMuR5LVSM/H27+U/QcFeCqTtAP9Q/vH+1qrs4LYPcp2O2dMzSgg/dJgjsBNiFp/uStMFkdpIgeMq7YTLzUubN58/dH1+azOyxjrMfeDAIkQHEGCINjI4rBLWVwl2tnYhr71DG3+5BZZgBSbAuTdx5ndbsCvuzrv9O33nfNVCpRcx0OEH6cweI/Vlb9mj/px77votVUlLdHMulKTzLks+QD7T+0/RWJV7IR9ofdP0VhXUo9pz7PcERFeVhERAEREAREQBERACobO/Wb3fVTKh869Zvd9VTd7ScOSOCpPpC24GEHQ0utXewmZgUmuBAeebt5A7JPCbtVqNa0ucQGtBJJMAAXJJ4Bfn7bPM6eJxtarScXMc4BpIIkNY1kgG8SDCzRR5qLHCO3JE4EgVGTu1N+YXUdkso6WoKmqOieCQBe17mbA7tx3FcwwmFNR4aOO88hxKumWYt9BzXUyS5thx1cIcBvlVXv1xb3IaK9RThJ4ydMzTK6WIp6KwlgcH35tvMndxWhj9oKNGpTYH9JUqEMp0mEOfJgFznSS1gAkuPAcVK068tBc03AJgahcbrX+Cic1xuGwbX4g04I9bo6QD3kni4tB77961JvGDa+1er+TT2/x7aOAqh7hNRnRMbxc5xEm/Jsn9BcRKl9pdoKmNrmrUsNzGTIYzg0dvEnifADQwWENR4aLcSeQXnByNRarJZXBZMk9JWMwzGU+pUpsGloc24by1gz2XXVNl9oKeOoCqwaTOl7CZLHCDE8REEHke9cg/wCn6cb3Tzt8oUrkdapg56Co9uoguFocRMS0gjiVQ7Is9q1Ti8S4OxFqpO0gPTv7S0d0taJ+PwUvsttK7EhzKgAqNEyLB7d0xwIMSN1wRyEVtM37d3aG/wC0BV2bx2OtVNS3RI18ufUoPZh61OhWBboNQSzSJ1NuDH3bwTAMb5GDE0n1i6nhq9KnUZUZqdVaS3QbuEHiWkEX3SJBuvmDxYqNvZ0XA58x2L017S6A6SLkat0HiOHivl1b48RlBZi38c/qbuzOWnyedoKLIdouGu6p7J7eH4KQ2UM0f7z8mqDzTGB3UBkTdT+y4+yPvn5NXY6fGShlrGd8FNxack/if2n6KfVfyU/a+B+isC+gp9pz7OQiIrisIiIAiIgCIiAIiIAojOR1m9yl1E5wOs3uKqt9pOHJzj0uYt7MC1rZAqVmtd7oa98HvLW+S5TlGXioS512jhzP6+a6v6SsTIpUSAWmahkTJEtb5S7zCpIbCxtyaxFHP1c15MGzlWTmq7TTDRAuYgAdsfJSuB2NxGvVUqhga6W9HJNtxkxHx7lv7FtGioeOoD4H81JZxmYoaHG8kgt4kQTI7iBf+pdjQaWLhGeMtnPnZjKPWMo4gMjDvYXiP4oJmN8uZET3FRGQ1MRWqV21azS1lRzXNY31tc/fdJDB1oG+29YW7Ues57A909Rjp6Jo4uc0EGo7vstF2eVDWFWGNIgFtNoY0tHAtbv7z2cl2loJNttFX97iCin/AAb9b0b4RzgRraL9UEcrXibG6rVTACk5zAAC0lpgcjC6VUdqpkji0keIkLn2Nc6rVeaTS9z3uLGtu5xJMADiTZfP9ShFKOOS+tuWxrfvnGZe9lcYFtfDPaBqq0i5jusQQyoLMdNrjhuhe8TVD3uc1nRhzi4MBnQCZDJ4wLT2L7k23WZuoVcFiQGsaGt61Po6jADanAAkEC8ie26xrmX4jiC+DXdhYivg3smzc4aqKgaH2LSC7TY8Zg8uSlsdmgxLukDC2REEg+raZCralsA4CkCdw1E9wJJ+CzNvGDZoLH3OPweMVjWUQC94ZO6d57gLlaP/AFPQcYNR27e4ODZt+pUFl2CdmOK0uq06RqGGmoSGifVpt0gn6WJJXmrs1UZjDhKj2U3tqdGXOJ0SSACCASZlsACesLLQtMuWTnrp59K2LjRgwQQQdxEEHuI3q6bKfwj75+TVzHBYOrgcY7CVi08QWmWyW9I17Dyc36cl07ZD+E73/wDiFBQ7J4NcLVbDJZ8n/ijuKsCgMoH2vgVPrfR7SmzkIiK8rCIiAIiIAiIgCIiAKMzYXb3FSajc13t7iqrfaShycn28xpdiS0kaaYAbusXNa91+ckeQ7VAYWh0lRrQ5rZmXOPVa0CS490K17Z7O1BWNWk1zxUu7SC7S/dcC8Gx81WcZk1aiGuqsLQ/dIAmN4I3jeN6+s0FlP9vGEGk2v3yfM6yuzzynJPC/xgk9n8zp0G1r6h1Sz7pf6wEA+BO+FE5hjX1HFzj1nEAchJgADkPxWGmZv5d3Px/BZ8Fl76z26Gl0GQBxsRq7B+J5hZ9VKrpmmk4v1PKj95Zq6bpJ9Q1MYNelbyfxgw9D628mzRJO88YFuI8kgTAk9/ke1S9XZ7EtMdE6XG0XEnm4SB4rTrZU6nUFIQ5x0gFs3LgIF72NvBfOdCt1M9XmcnjDzlv6Psf6iq0UND21xjnKxhLbcumU3oU5/lt+UKj5X+8W4mk7LsP01QEnU9pNJogt6zyWhpueM2XU8v2ZqsFNjgIaGAkGZALWmLDhqPZCl9ow4YasKZ0v6N2iH6TMWDGjjw8Vr1jjZNSW+Mny2lolHeRx7afMq9fEOdiejFRkU3CkS6m0ssQwuuROo+JUSrF/0Niz91o73t+kr0NgMV/9f+R/8VwZJttkpVWSbeCtqXwVDXQLd2oPbPfI+qkB6PcT7VP/ACd/4r43LHYeaTyC5pnqm0Ohw3xzUHFpZNmiqlGb7l8HMKdSpQqSOrUpu4gGHDjDgR2jwWKvinvqGo8l1RztTnP60umZdMg3XQM1yGjXMu6rvaBAPZPAqFGxrdQ+1kHfYTaN1+1aY2ojPSWRfp3RqZEauIxXS1HOe4dZ73GSYGlonyEch2Lr+yH8N/vj5Km4DLWUWBrGwN/aTzJ4q5bI2p1PeHyKq7+6Zuqp8VeHyWfKf4g7ip9QeVD7QdxU4uhT7SuzkIiK4rCIiAIiIAiIgCIiAKPzMXb4qQUfmW8eKrs9pKPJHVQqn6RajOgpsPrufI7GtHXPjIHj2K21d4XM9s8WX4upyZFNvgJNveLlf0ytT1CcnhR3ZRrpuNPbFZctkQOmYHMwe65PwEeKuOxNG9V0cGt8yTHwCqeFw73vAYwnl8twvYTvjeul5PgRRosbaYBcRxcRcz8PAKjq1y1WtUq5ZhFY/GTqdLpei6c4WRxObz+cfBqZe3FMq1adRlMYfSHYd1MguIgamubJiCYBIG42O9fMh2fp0sQyrUq1a3R6hNYN1AlziyYJkMDokknj90BSeJltN5Y0OcGuLW2Ac4AkAnhJtPaojFZ6MLgG1sSA2p0TQWSOtWLbsbFj1puLASVGucov0bZ2M9kFJevf5LrX2hotMSXHhpEyYJgHnAJ5WN1pYjHuqggtDGmDzcYuATEC/f4b1UtjMzOMpOxDmaJeabBqLoa2C50kDeSBu+4rU0WS+fbJxiVUxbj3SACaVt4LBl9zZvPn3fj+hvDK6PsNVUanLcsc0iI0rXq5bSc7U6lTc4xLnMaTawuRKn/3ZR/lt8k/dlH+Wz/EKXhf2eeQrwymj/Jpf/mz8FUsloMGKbIaLuiwH3XBdO/dlH+Wz/EfgudbIMBxzARI0u3ib6HKm2vtlH8sshPKZagG/wBPwXqBwhT/AOzM9lvkFD4+iBXMAD7Nm4RudVVsqu1ZIKeWZcub9oO4qZUTl/r+BUsrKfaQnyERFcQCIiAIiIAiIgCIiALRzHePFby0seLjxVdvtJR5I54uuSbQj/U1pExWfwn7zuBK664XXPttcieys6s0SyoZJH3XbiD3m89q0dOjXbKdNjwpLBTq7LKey6tZcXnBCZdnRw7tTNMkaYNxEg8CI3DirPlW0Fao3U7QQSQIB4b9x3TbwVby7JX1YJ6rOZ4+6OPfu71ZsNQaxoDdwsO4fnJ8V8t1eVOgfi01zlL522X7/Z3KddZr499tKj+c7s0Nqdq8TQol9BrJaevqa4wLCR1o3niuSZvntfF1g6vUc8gGAbBoPBrRZvku04nDtqB7CLPpwe52ofiuHHCEV30+Ido8dy6XQNZ54yjP3LfP4OdroOLWOGd82HwXR4DDjdNMPPfUJqf8lZsI1hPXMAHde/eeX678GGwwYxrBua0NH9oDfosrrBXN+pyPUtsEsMfTH3vgfwX394U+fwP4KFa1ZGNU/MyPjRKnMqY4/A/gvgzKmeJ8j+CjHNXlrV75ZHnYiW/eFPmfI/gucbNV9GMpkyYLmwO1jhx7VdNKpGWCMW3/ALh+TlRbY24lsIpJnRjmjfZd8PxWjXra6mqIGkC5F4Ljw71jLl6iArXY3sQUEjNl7vtB3FTKhMsb9oD2FTatp4IWchERXFYREQBERAEREAREQBaeOFwtxauLG5V2e0lHkjTvUNtVm1OhQdrPrgsaOJLhBt2AkqcDVzD0mVXHEsafVFMEeLnSfgPJWdP0i1V6qk8IjqrnTW5o38HnVGramYPIiCButw5LfmB3KiZDiWsrNLrA9WeUxDvBwB81fAF8h/UvSYdM1Srrz2tZWf53N/TdW9VV3S5RiovBLnDdIaO5o/Eu8lzmllQq51TpgjrYhmrjEOkj/FvxV5zfNWYSm57muLd4DWmNRmxcLNE3k8zv3Km+jCqcRnFGo+NTqlWq6NwOiobdm5bP6eompzux6cYX5Ia9p9sfnJ3wZaeY+K+OyufvDy/NSCLv+OJl72R/7q/q+H5r6Ms/q+H5qQXxPHH6HczROWf1fD818/df9Xw/Nb6L3sj9HnczSGXf1fD81zrAUi7GNaDpJrRIAMXPA/q66kuaZeIx7f8Av/8AKFmvik4/qXVttMuwyR380/4NWDF4ZzHNBdqDgTcAQWlvLvU4FHZqOuzuf86aulBduxXGTyYsvHXHipcKLwLeuPFSqU8CfIREVxAIiIAiIgCIiAIiIAtXF8FslaWMdcKE+D1cmAKi+kbIxVFKqDBZqYTEyD1gD2WKvIKgNsKTnYSpp3hzSJ94D5EqWgsdeog19/6nmoipVSRyEtgkciR8Vc9ksxNc9E/e1sh3NoIEd4kX/RpcH72/j38VLZQytTeKlOGm4Gq9nAgy3lC+r67odPq9I3es9qyv1/7OJ066yq9KHzsy+57UdSwtQ0g0wOsHjUC0nS60iSO23YqLso+nh8XQqNDWwdMjq9V40ONrW1TKzZ7icVUpnpKgcJHVENE2bqgASYJN+Khnva0skRJ0gHk6BHmAvzpzce3sykfXqCaeTvPTO5nzXn9pde581pZFhHsw1FjmuDm0mtIMkiABcneVINoHkfJdHEsGHYw08Q873HzK+vxJmNRnfvvHOOSq21O0D2Nq0aDHa2kAvDg3kXNbxmLeJVIZiqrXa2vcHz62p2qDwmZ8OxYbtX4pdrOtpemS1EHNPB2EVHcz5lfKxfG8+BKxZBrfhqLndZzqbSTzMfNb5pHkVsXc1k5ckoya+iObWefvO8yqRhSf2psm/TC/H110F2HPIrmuJxwpVulA1tbV1mCAS0VNVp4wqbE1jI8kIp5OgCo7mfMr3PE3Pbvj9D4LXoPfUa17KTi1wBB1UrgiQbVEqGoHAOY5moGCSwi0W6riZv8AAq1qS3GUyQwR648VKqDwDj0gndf5KcCvp4K7OQiIrisIiIAiIgCIiAIiIAVH40QQpBaGO9YdyhPglHkwMCgdsK+nDR7TgPKXH5KwsVU28P2dIc3n6fmvdEu7URyeXvFbOaUWDprxAcZndaT81IVMwabMe0Okb/kCRCi8RhC97rT1iYBIdIcYO5SzdGka6ZAMQYgnvBXS6v1mE80V7rGG/wDgz6Dp7ji2fPODxiKlQsc2oCQRYwN8gi4tHaovZMjG5nhKVQ9G2nULusRLzT67WADiS0jfxKm8I5oGlrpBIgGZF7wqJtbTpNqOqaXBwqEaqbtMGSQ7SQRMjhC4GjUW2m8/R1dRNxW2x+qHr61i4ZsP6T8aKLWOeMQdWhvTNf0h3AN10yS7xkrsOS5ya+HpVS0DpGB0NdqAnhMBb5enkwrcrm2uSim44hps6A5s/e5tHGwv3E93ODUcazuqYJECYNzvE23238F0zbbGayxkDqguN5u6wBEcp81QMcwCpu3ADwgWXz+vlBSeEfY9Hc/Fv+x2HZ3LTh8PTpOMuaL8pJLiB2CY8FIVNyrGye1Br0tLhL6YaCZ9YGQHbt/VIK3tose4YWoW9U6YmY3kAgW3xIXYqth4048YPldTCcLJeTnLyVrbTat7CWUn9UCHFpEucd7dXAAcu1UDEZiXtgiL8Oz9fBbOc1IYPe+hUPPWjx+n4lYbbJSkceybkzo+xOcVGvpUiSabxEH7p0l0t5XHxV4zVk6PePxaVyXB1CGsLSQQGkEWMwNxXQtn8dWr4Si6tGogmeLm9YMcRwJaQf8A2tVdnp7Wa9PLOxIYVvXH64KXCi6DesP1wUoFfVwaZ8n1ERWkAiIgCIiAIiIAiIgC0cc24W8sOJo6h2jcoTWUerk0aShdq8nfiKYFLTra7UA6QCOIkAwd14U2xhb6y81iLblRGcoS7o8lripbM5VS2VxwqB/QuaTIIa5jgWyTcgkDfIPapGvkFYANfSd4Aujs1N3+a6LTjmPNe9Y5jzCz+JMu8rOcYbY2uYLaZFxd5ggC9gb8I81uY/0R4PEUx05qdJMk03BomIsC0+fFXsOHMeYXkvHMeanCPj9pCUu/kp+znozwWDuw1XG/rv8Aa3jqBtlZswy5tXDvoiGhzdIgWERAgcLARyWakRCyT2qcm5LDIr0vKKHh9k8UA7U3UZsS8GQAAILjMWUfjNlcWXmKLju3aeQ4yunUisoCxS0cJLDbOpDqttbykv8ABX9msldQZLxDnBogXiJ3kcbrZz3KTiKWhroLXBwncbOEHzKl9Kx7itSioxUVwc22buk5S+Tn+I2AxFUaXGm0TMkk8DwAUTh/RjjAdLjSAsNWsmwEWAE/BdYIXmCouuLMv9vA57T2LxLAGwwxaQ63Zvgq35DlrqFEU3EEguNtw1GYE9snxKknNkLwJUo7E4Uxjuj1RZ1gpELXwtKLrZWutbCXIREVhEIiIAiIgCIiAIiIAiIgPhC+dGOQXpEB56McgnRjkPJekQHnom8h5L50LeQ8gvaIDwKTeQ8gnQt5DyC9ogMfQN9keQT9nb7I8gsiIDH0DfZHkE/Z2+yPILIiAx9A32R5BfP2VnsjyWVEwDEcKz2R5L43CMG5rfILMi8wAiIvQEREAREQBERAEREAREQBERAEREAREQBERAEREAREQBERAEREAREQBERAEREAREQBERAf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104" name="Picture 8" descr="http://pddt.ru/upload/image/news/pd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300" y="3614738"/>
            <a:ext cx="3041650" cy="2633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6013" y="549275"/>
            <a:ext cx="705643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Чем опасны электроприборы?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1412875"/>
            <a:ext cx="5616575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определенных условиях при использовании хорошо знакомого оборудования и приборов могут возникнуть опасные ситуации для вас, для ваших близких и для дома.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endParaRPr lang="ru-RU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первом случае вы сами можете создать опасную ситуацию, нарушив правила использования оборудования и бытовых приборов.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endParaRPr lang="ru-RU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другом случае независимо от вас может возникнуть опасная ситуация: резко возросло </a:t>
            </a:r>
            <a:r>
              <a:rPr lang="ru-RU" sz="20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электронапряжение</a:t>
            </a: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сети.</a:t>
            </a:r>
          </a:p>
        </p:txBody>
      </p:sp>
      <p:pic>
        <p:nvPicPr>
          <p:cNvPr id="3076" name="Picture 4" descr="http://olga-opanaschuk.narod.ru/images/provo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071563"/>
            <a:ext cx="4619625" cy="2644775"/>
          </a:xfrm>
          <a:prstGeom prst="rect">
            <a:avLst/>
          </a:prstGeom>
          <a:ln w="57150" cap="sq">
            <a:solidFill>
              <a:srgbClr val="FFD1D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78" name="Picture 6" descr="http://lit-dety.ru/wp-content/uploads/2013/01/bez%D0%BEp%D0%B0sn%D0%BEst-d%D0%BEm%D0%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368675"/>
            <a:ext cx="3600450" cy="311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80" name="Picture 8" descr="http://ro3etka.ru/images/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268413"/>
            <a:ext cx="2879725" cy="2881312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7417" name="Picture 2" descr="http://www.kodutuleohutuks.ee/UserFiles/kodutuleohutuks/A_Kodutuleohutuks/meelespea_elekter_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4513" y="5321300"/>
            <a:ext cx="29908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5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8313" y="476250"/>
            <a:ext cx="83518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Правила пользования электроприборами:</a:t>
            </a:r>
            <a:endParaRPr lang="ru-RU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1268413"/>
            <a:ext cx="5113337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Электрический ток при прохождении через человеческое тело вызывает его нагрев и может привести к ожогу. При электрических ожогах могут быть серьезно повреждены внутренние ткани тела человека.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defRPr/>
            </a:pPr>
            <a:r>
              <a:rPr lang="ru-RU" sz="2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Кроме того, поражение электрическим током может привести к остановке сердца или к остановке дыхания. </a:t>
            </a:r>
          </a:p>
        </p:txBody>
      </p:sp>
      <p:pic>
        <p:nvPicPr>
          <p:cNvPr id="6146" name="Picture 2" descr="http://t0.gstatic.com/images?q=tbn:ANd9GcQoPHmD71lEbrNexKutYsrCisGic8LOcXNrz_-m1yTyUxQP0SrF3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6863" y="1133475"/>
            <a:ext cx="3011487" cy="2305050"/>
          </a:xfrm>
          <a:prstGeom prst="rect">
            <a:avLst/>
          </a:prstGeom>
          <a:noFill/>
        </p:spPr>
      </p:pic>
      <p:pic>
        <p:nvPicPr>
          <p:cNvPr id="6148" name="Picture 4" descr="http://photoshopdb.ru/3dmodels/images/img/1244797582._____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1988" y="3243263"/>
            <a:ext cx="2859087" cy="2865437"/>
          </a:xfrm>
          <a:prstGeom prst="rect">
            <a:avLst/>
          </a:prstGeom>
          <a:noFill/>
        </p:spPr>
      </p:pic>
      <p:pic>
        <p:nvPicPr>
          <p:cNvPr id="6150" name="Picture 6" descr="http://sascha.ru/files/images/items/27808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0763" y="3108325"/>
            <a:ext cx="2627312" cy="3468688"/>
          </a:xfrm>
          <a:prstGeom prst="rect">
            <a:avLst/>
          </a:prstGeom>
          <a:noFill/>
        </p:spPr>
      </p:pic>
      <p:pic>
        <p:nvPicPr>
          <p:cNvPr id="6152" name="Picture 8" descr="http://img.positronica.ru/items/719911_v01_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525" y="4286250"/>
            <a:ext cx="3346450" cy="2327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59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088" y="331788"/>
            <a:ext cx="7381875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Общие правила безопасного обращения с электричеством.</a:t>
            </a:r>
            <a:endParaRPr lang="ru-RU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827088" y="1628775"/>
            <a:ext cx="7705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288" y="1484313"/>
            <a:ext cx="82804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пользуйтесь неисправными электроприборами, никогда не оставляйте включенный электроприбор без присмотра;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defRPr/>
            </a:pPr>
            <a:endParaRPr lang="ru-RU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включайте в одну розетку несколько электроприборов;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defRPr/>
            </a:pPr>
            <a:endParaRPr lang="ru-RU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соблюдайте порядок включения электроприбора в сеть: сначала подключается шнур к прибору, а затем - шнур к сети;</a:t>
            </a:r>
          </a:p>
        </p:txBody>
      </p:sp>
      <p:pic>
        <p:nvPicPr>
          <p:cNvPr id="7172" name="Picture 4" descr="http://aifudm.net/upload/iblock/142/1422a96abf70f7233fe79224203cac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792538"/>
            <a:ext cx="302418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://www.ozerskadm.ru/upload/iblock/3c0/1prav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3860800"/>
            <a:ext cx="3143250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img-fotki.yandex.ru/get/5505/lexa7193.2/0_4cc48_48765521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7013" y="1162050"/>
            <a:ext cx="35020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483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550" y="404813"/>
            <a:ext cx="7488238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kern="0" dirty="0">
                <a:solidFill>
                  <a:srgbClr val="FF0000"/>
                </a:solidFill>
                <a:latin typeface="Arial Black"/>
                <a:ea typeface="+mj-ea"/>
                <a:cs typeface="Arial"/>
              </a:rPr>
              <a:t>Общие правила безопасного обращения с электричеством.</a:t>
            </a:r>
            <a:endParaRPr lang="ru-RU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412875"/>
            <a:ext cx="5910263" cy="390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отключение прибора производится в обратном порядке;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defRPr/>
            </a:pPr>
            <a:endParaRPr lang="ru-RU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прикасайтесь к включенному электроприбору мокрыми руками;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defRPr/>
            </a:pPr>
            <a:endParaRPr lang="ru-RU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помните: нельзя пользоваться электрическими устройствами, находясь в воде;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defRPr/>
            </a:pPr>
            <a:endParaRPr lang="ru-RU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3300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обнаруженных неисправностях в электроприборах, об оголенных и плохо изолированных проводах немедленно сообщайте родителям или старшим.</a:t>
            </a:r>
          </a:p>
        </p:txBody>
      </p:sp>
      <p:pic>
        <p:nvPicPr>
          <p:cNvPr id="2054" name="Picture 6" descr="http://www.aquafanat.com.ua/uploads/pages/pages-Tx6JLKZ4j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676525"/>
            <a:ext cx="4208462" cy="4181475"/>
          </a:xfrm>
          <a:prstGeom prst="rect">
            <a:avLst/>
          </a:prstGeom>
          <a:noFill/>
        </p:spPr>
      </p:pic>
      <p:pic>
        <p:nvPicPr>
          <p:cNvPr id="2060" name="Picture 12" descr="Не тяни вилку из розетки за прово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1588" y="3121025"/>
            <a:ext cx="2279650" cy="3146425"/>
          </a:xfrm>
          <a:prstGeom prst="rect">
            <a:avLst/>
          </a:prstGeom>
          <a:noFill/>
        </p:spPr>
      </p:pic>
      <p:pic>
        <p:nvPicPr>
          <p:cNvPr id="2062" name="Picture 14" descr="Не берись мокрыми руками к проводам электроприбор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2213" y="1189038"/>
            <a:ext cx="2427287" cy="3717925"/>
          </a:xfrm>
          <a:prstGeom prst="rect">
            <a:avLst/>
          </a:prstGeom>
          <a:noFill/>
        </p:spPr>
      </p:pic>
      <p:pic>
        <p:nvPicPr>
          <p:cNvPr id="2064" name="Picture 16" descr="Не включай все электроприборы одновременн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4791075"/>
            <a:ext cx="2328863" cy="2066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1507" name="Picture 6" descr="http://pedsovet.su/_ld/328/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4100" y="225425"/>
            <a:ext cx="7327900" cy="1262063"/>
          </a:xfrm>
          <a:prstGeom prst="rect">
            <a:avLst/>
          </a:prstGeom>
          <a:noFill/>
        </p:spPr>
      </p:pic>
      <p:pic>
        <p:nvPicPr>
          <p:cNvPr id="9" name="Picture 5" descr="PM4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425" y="1341438"/>
            <a:ext cx="7489825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6" name="Picture 2" descr="http://armour.3dn.ru/_pu/1/919904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288" y="549275"/>
            <a:ext cx="809942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product_add_pic_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1341438"/>
            <a:ext cx="3328987" cy="4681537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897</Words>
  <Application>Microsoft Office PowerPoint</Application>
  <PresentationFormat>Экран (4:3)</PresentationFormat>
  <Paragraphs>110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Лариса</cp:lastModifiedBy>
  <cp:revision>63</cp:revision>
  <dcterms:created xsi:type="dcterms:W3CDTF">2013-04-26T17:46:40Z</dcterms:created>
  <dcterms:modified xsi:type="dcterms:W3CDTF">2016-09-04T04:13:52Z</dcterms:modified>
</cp:coreProperties>
</file>