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65" r:id="rId20"/>
    <p:sldId id="277" r:id="rId21"/>
    <p:sldId id="266" r:id="rId22"/>
    <p:sldId id="26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21838-70C4-44F5-9D0E-1BC24B97B910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A915B-A736-4BE6-BE57-E8E6F263EC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383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21838-70C4-44F5-9D0E-1BC24B97B910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A915B-A736-4BE6-BE57-E8E6F263EC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854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21838-70C4-44F5-9D0E-1BC24B97B910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A915B-A736-4BE6-BE57-E8E6F263EC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028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21838-70C4-44F5-9D0E-1BC24B97B910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A915B-A736-4BE6-BE57-E8E6F263EC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391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21838-70C4-44F5-9D0E-1BC24B97B910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A915B-A736-4BE6-BE57-E8E6F263EC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91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21838-70C4-44F5-9D0E-1BC24B97B910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A915B-A736-4BE6-BE57-E8E6F263EC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195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21838-70C4-44F5-9D0E-1BC24B97B910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A915B-A736-4BE6-BE57-E8E6F263EC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117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21838-70C4-44F5-9D0E-1BC24B97B910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A915B-A736-4BE6-BE57-E8E6F263EC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71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21838-70C4-44F5-9D0E-1BC24B97B910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A915B-A736-4BE6-BE57-E8E6F263EC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620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21838-70C4-44F5-9D0E-1BC24B97B910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A915B-A736-4BE6-BE57-E8E6F263EC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9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21838-70C4-44F5-9D0E-1BC24B97B910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A915B-A736-4BE6-BE57-E8E6F263EC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114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21838-70C4-44F5-9D0E-1BC24B97B910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A915B-A736-4BE6-BE57-E8E6F263EC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18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93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3235" y="360218"/>
            <a:ext cx="11748655" cy="1200329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Государственное бюджетное общеобразовательное учреждение Свердловской области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Североуральская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школа-интернат, реализующая адаптированные основные общеобразовательные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5236" y="2612571"/>
            <a:ext cx="10377055" cy="1815882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Особенности формирования элементов воображения </a:t>
            </a:r>
          </a:p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 детей младшего школьного возраста </a:t>
            </a:r>
          </a:p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умственной отсталостью: </a:t>
            </a:r>
          </a:p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теоретико-практический аспект</a:t>
            </a:r>
            <a:endParaRPr lang="ru-RU" sz="28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3235" y="5265387"/>
            <a:ext cx="8160329" cy="707886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Автор: Дей Виктория Вячеславовна, учитель 1КК 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ГБОУ СО «</a:t>
            </a:r>
            <a:r>
              <a:rPr lang="ru-RU" sz="20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Североуральская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школа-интернат»</a:t>
            </a:r>
          </a:p>
        </p:txBody>
      </p:sp>
    </p:spTree>
    <p:extLst>
      <p:ext uri="{BB962C8B-B14F-4D97-AF65-F5344CB8AC3E}">
        <p14:creationId xmlns:p14="http://schemas.microsoft.com/office/powerpoint/2010/main" val="306422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2" y="0"/>
            <a:ext cx="12201872" cy="68788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2744" y="329100"/>
            <a:ext cx="11166764" cy="622069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" y="467381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Программа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педагогической диагностики уровня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сформированности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элементов воображения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детей младшего школьного возраста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умственной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отсталостью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744" y="2244436"/>
            <a:ext cx="1106580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Цель программы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экспериментально выявить уровень 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сформированности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элементов воображения у детей младшего школьного возраста с умственной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отсталостью.</a:t>
            </a:r>
          </a:p>
          <a:p>
            <a:pPr algn="just"/>
            <a:endParaRPr lang="ru-RU" sz="24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подбор методов и методик диагностики, их апробация и адаптация для данной нозологической группы;</a:t>
            </a:r>
          </a:p>
          <a:p>
            <a:pPr algn="just"/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практическое применение методик, для выявления уровня 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сформированности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заявленного феномена;</a:t>
            </a:r>
          </a:p>
          <a:p>
            <a:pPr algn="just"/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анализ результатов реализации программы. </a:t>
            </a:r>
          </a:p>
        </p:txBody>
      </p:sp>
    </p:spTree>
    <p:extLst>
      <p:ext uri="{BB962C8B-B14F-4D97-AF65-F5344CB8AC3E}">
        <p14:creationId xmlns:p14="http://schemas.microsoft.com/office/powerpoint/2010/main" val="102123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2" y="0"/>
            <a:ext cx="12201872" cy="68788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2744" y="329100"/>
            <a:ext cx="11166764" cy="622069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-9872" y="508944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Методы и методики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89709" y="1713485"/>
            <a:ext cx="72043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Практические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методы: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эксперимент, наблюдение, анализ и интерпретация результатов исследования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24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Методики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диагностики уровня развития воображения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М. Дьяченко «</a:t>
            </a:r>
            <a:r>
              <a:rPr lang="ru-RU" sz="24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Дорисовывание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фигур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Д.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Марцинковская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«Нарисуй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что-нибудь»;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П. </a:t>
            </a:r>
            <a:r>
              <a:rPr lang="ru-RU" sz="24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Торренс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(модификация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 С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К. </a:t>
            </a:r>
            <a:r>
              <a:rPr lang="ru-RU" sz="24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Кожохиной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«Неполные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фигуры»;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Р. 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Немов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«Придумай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рассказ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2436" y="1541108"/>
            <a:ext cx="3186914" cy="35701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545" y="5440336"/>
            <a:ext cx="3700805" cy="85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76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2" y="0"/>
            <a:ext cx="12201872" cy="68788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2744" y="329100"/>
            <a:ext cx="11166764" cy="622069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" y="476386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О. М. Дьяченко «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Дорисовывание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фигур»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7309" y="1181420"/>
            <a:ext cx="886690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Количественная характеристика.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Низкий уровень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1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обучающийся. </a:t>
            </a:r>
          </a:p>
          <a:p>
            <a:pPr algn="just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Средний уровень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 обучающихся. </a:t>
            </a:r>
          </a:p>
          <a:p>
            <a:pPr algn="just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Высокий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уровень –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 обучающийся. 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Качественная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характеристика уровней выполнения задания. </a:t>
            </a:r>
          </a:p>
          <a:p>
            <a:pPr algn="just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Средний уровень – 5 обучающихся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дорисовывают большинство фигурок, но половина рисунков схематичные без деталей и всегда есть рисунки, повторяющиеся самим ребенком или другими детьми группы </a:t>
            </a:r>
            <a:endParaRPr lang="ru-RU" sz="2400" dirty="0" smtClean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Низкий уровень – 4 обучающихся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рисуют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беспредметное изображение (до 4 картинок), иногда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рисуют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схематичные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шаблоны.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165934" y="901866"/>
            <a:ext cx="1547270" cy="21843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5923" y="1093137"/>
            <a:ext cx="1585313" cy="218663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5923" y="3575771"/>
            <a:ext cx="1619030" cy="227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68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2" y="0"/>
            <a:ext cx="12201872" cy="68788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2744" y="329100"/>
            <a:ext cx="11166764" cy="622069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" y="476386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Т. Д.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Марцинковская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«Нарисуй-что-нибудь»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06581" y="1579418"/>
            <a:ext cx="658090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Низкий уровень 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сформированности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элементов воображения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почти у всех испытуемых.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Средний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уровень у одного обучающегося. 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400" dirty="0" smtClean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Данная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методика наглядно демонстрирует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узость и бедность тематики рисунков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Все продукты изобразительной деятельности детей представляют то что их окружает: природа, мебель, личные вещи, семья, школа, домашние животные.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055492" y="1793612"/>
            <a:ext cx="2598265" cy="372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23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2" y="0"/>
            <a:ext cx="12201872" cy="68788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2744" y="329100"/>
            <a:ext cx="11166764" cy="622069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68419" y="163641"/>
            <a:ext cx="2498782" cy="354178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798" y="586259"/>
            <a:ext cx="4025632" cy="57063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79637" y="2980308"/>
            <a:ext cx="2618509" cy="36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14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2" y="0"/>
            <a:ext cx="12201872" cy="68788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2744" y="329100"/>
            <a:ext cx="11166764" cy="622069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102" y="827862"/>
            <a:ext cx="3702729" cy="52231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601" y="827862"/>
            <a:ext cx="3651907" cy="524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3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2" y="0"/>
            <a:ext cx="12201872" cy="68788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2744" y="329100"/>
            <a:ext cx="11166764" cy="622069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-9874" y="726097"/>
            <a:ext cx="12191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Е. П. </a:t>
            </a:r>
            <a:r>
              <a:rPr lang="ru-RU" sz="2800" b="1" dirty="0" err="1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Торренс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модификации С. К. </a:t>
            </a:r>
            <a:r>
              <a:rPr lang="ru-RU" sz="28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Кожохиной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Неполные фигуры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8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5926" y="2077201"/>
            <a:ext cx="10820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Низкий уровень – 6 обучающихся.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Воображение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этих обучающихся находится на стадии формирования,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определяется только форма, цвет и место нахождения.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Предлагаемые фигуры воспринимаются частично. Ребенок не использует ощущения и впечатления для постройки замысла и не стремиться проявить его в изобразительной деятельности. </a:t>
            </a:r>
            <a:endParaRPr lang="ru-RU" sz="2400" dirty="0" smtClean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4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Средний уровень – 3 обучающихся.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этом уровне ребенок оперирует знакомыми предметами, не стремиться творчески обыграть ситуацию.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Воспринимает предлагаемые фигуры в качестве частей, деталей и достраивает целостность. Воображение конкретизировано, снижена гибкость построения графического образа.</a:t>
            </a:r>
          </a:p>
        </p:txBody>
      </p:sp>
    </p:spTree>
    <p:extLst>
      <p:ext uri="{BB962C8B-B14F-4D97-AF65-F5344CB8AC3E}">
        <p14:creationId xmlns:p14="http://schemas.microsoft.com/office/powerpoint/2010/main" val="402036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2" y="0"/>
            <a:ext cx="12201872" cy="68788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2744" y="329100"/>
            <a:ext cx="11166764" cy="622069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26" y="499289"/>
            <a:ext cx="1953492" cy="27578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26" y="3281849"/>
            <a:ext cx="1953492" cy="27542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199" y="499289"/>
            <a:ext cx="1911927" cy="26956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16" y="3194957"/>
            <a:ext cx="2008910" cy="28176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320" y="499289"/>
            <a:ext cx="1852444" cy="2611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707" y="3111089"/>
            <a:ext cx="1995057" cy="27982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958" y="499289"/>
            <a:ext cx="1894006" cy="264621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870" y="3148654"/>
            <a:ext cx="2036619" cy="286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7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2" y="0"/>
            <a:ext cx="12201872" cy="68788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2744" y="329100"/>
            <a:ext cx="11166764" cy="622069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-9874" y="726097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Р. С. </a:t>
            </a:r>
            <a:r>
              <a:rPr lang="ru-RU" sz="2800" b="1" dirty="0" err="1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Немов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«Придумай рассказ»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49107" y="1812765"/>
            <a:ext cx="104740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обучающихся пересказывали сказки и мультфильмы, которые видели. </a:t>
            </a:r>
          </a:p>
          <a:p>
            <a:pPr algn="just"/>
            <a:endParaRPr lang="ru-RU" sz="24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обучающихся эмоционально рассказывали свои истории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24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Несформированность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испытуемых к такому элементу воображения, как полнота и словесное описание образов.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Скорость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придумывания рассказов у всех испытуемых была низкой, в течение 10 минут. Необычность, оригинальность сюжета бедная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 smtClean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4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90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2" y="0"/>
            <a:ext cx="12201872" cy="687889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2744" y="329100"/>
            <a:ext cx="11166764" cy="622069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16857" y="2306211"/>
            <a:ext cx="1078543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Примитивность и стереотипность создаваемых образов.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Бедность и узость тематики продуктов изобразительной деятельности, отсутствие оригинальности и творческой активности.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Использование привычных шаблонов при описании объектов или предметов, отсутствие ассоциативного ряда.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908" y="503518"/>
            <a:ext cx="11166764" cy="1384995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Особенности формирования элементов воображения </a:t>
            </a:r>
          </a:p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 детей младшего школьного возраста </a:t>
            </a:r>
          </a:p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умственной отсталостью</a:t>
            </a:r>
            <a:endParaRPr lang="ru-RU" sz="28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63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2" y="0"/>
            <a:ext cx="12201872" cy="6878893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02744" y="329100"/>
            <a:ext cx="11166764" cy="622069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28" y="400471"/>
            <a:ext cx="1717963" cy="23721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28" y="3553947"/>
            <a:ext cx="1843533" cy="2396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198" y="400471"/>
            <a:ext cx="1696610" cy="23662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198" y="3553947"/>
            <a:ext cx="1696610" cy="250730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110836" y="2802796"/>
            <a:ext cx="3477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 С. Выготский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10836" y="6005702"/>
            <a:ext cx="3477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 Л. Рубинштейн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32758" y="2830571"/>
            <a:ext cx="3477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О. М. Дьяченко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635914" y="6068754"/>
            <a:ext cx="3477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 С. Мухина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04445" y="2539465"/>
            <a:ext cx="61948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«Воображение является одной 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из универсальных способностей, присущих только человеку, и имеет огромное значение для формирования высших психических функций 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личности в целом»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32225" y="392608"/>
            <a:ext cx="6194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Исследования ученых</a:t>
            </a:r>
            <a:endParaRPr lang="ru-RU" sz="28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60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2" y="0"/>
            <a:ext cx="12201872" cy="68788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2744" y="329100"/>
            <a:ext cx="11166764" cy="622069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84908" y="1025158"/>
            <a:ext cx="11166764" cy="52322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Дальнейший ход исследования</a:t>
            </a:r>
            <a:endParaRPr lang="ru-RU" sz="28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3563" y="2244436"/>
            <a:ext cx="105294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Сейчас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ГБОУ СО «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Североуральская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школа-интернат, реализующая адаптированные основные общеобразовательные программы»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проводится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апробация программы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внеурочной деятельности по формированию элементов воображения у детей младшего школьного возраста с умственной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отсталостью.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Данная программа войдет в процесс педагогического сопровождения образования обучающихся с умственной отсталостью.</a:t>
            </a:r>
          </a:p>
        </p:txBody>
      </p:sp>
    </p:spTree>
    <p:extLst>
      <p:ext uri="{BB962C8B-B14F-4D97-AF65-F5344CB8AC3E}">
        <p14:creationId xmlns:p14="http://schemas.microsoft.com/office/powerpoint/2010/main" val="51592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2" y="0"/>
            <a:ext cx="12201872" cy="687889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2744" y="329100"/>
            <a:ext cx="11166764" cy="622069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01780" y="595667"/>
            <a:ext cx="11166764" cy="52322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Список использованной литературы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744" y="1496291"/>
            <a:ext cx="11065800" cy="4992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Боровик О. В. Развитие воображения : метод. Рекомендации.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М.,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2000. 112 с.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Выготский Л. С. Воображение и творчество в детском возрасте.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СПб.,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1997. 96 с.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Выготский Л. С. Основы дефектологии.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СПб.,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2003. 654 с.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Грошенков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И. А. Изобразительная деятельность в специальной (коррекционной) школе VIII вида.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М.,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2002. 208 с.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Дьяченко О. М. Развитие воображения дошкольника.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М.,1996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197 с.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6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Кожохина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С. К. Путешествие в мир искусства : Программа развития детей </a:t>
            </a:r>
            <a:r>
              <a:rPr lang="ru-RU" sz="16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 мл. </a:t>
            </a:r>
            <a:r>
              <a:rPr lang="ru-RU" sz="16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возраста на основе </a:t>
            </a:r>
            <a:r>
              <a:rPr lang="ru-RU" sz="16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изодеятельности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М., 2002. 190 с.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Марцинковская Т. Д. История психологии: Учеб. пособие для студ. </a:t>
            </a:r>
            <a:r>
              <a:rPr lang="ru-RU" sz="16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высш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учеб. заведений. - 4-е изд., стереотип.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2004. 544 с.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Родионова Г. С. Развитие воображения у старших школьников с общим недоразвитием речи в процессе работы со сказкой: </a:t>
            </a:r>
            <a:r>
              <a:rPr lang="ru-RU" sz="16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автореф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дис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канд. психол. наук. Нижний Новгород, 2012. 25 с.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Рубинштейн С. Я. Экспериментальные методики патопсихологии.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М.,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1999. 448 с.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Специальная психология / под ред. В. И. </a:t>
            </a:r>
            <a:r>
              <a:rPr lang="ru-RU" sz="16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Лубовского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М.,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2003. 464 с.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Шаповалова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О. Е. Эмоциональное развитие умственно отсталых школьников: </a:t>
            </a:r>
            <a:r>
              <a:rPr lang="ru-RU" sz="16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дис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д-ра психол. наук. Нижний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Новгород.,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2006. 320 с.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Шаповалова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О. Е. Применение экспериментальных методик, построенных на основе рисования, в процессе психологического изучения школьников с нарушением интеллекта // Вестник Приамурского государственного университета им. Шолом-Алейхема. 2015. № 1. С. 120–129</a:t>
            </a:r>
          </a:p>
        </p:txBody>
      </p:sp>
    </p:spTree>
    <p:extLst>
      <p:ext uri="{BB962C8B-B14F-4D97-AF65-F5344CB8AC3E}">
        <p14:creationId xmlns:p14="http://schemas.microsoft.com/office/powerpoint/2010/main" val="171563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93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25236" y="2612571"/>
            <a:ext cx="10377055" cy="523220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28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80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2" y="0"/>
            <a:ext cx="12201872" cy="687889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2744" y="329100"/>
            <a:ext cx="11166764" cy="622069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-9874" y="558862"/>
            <a:ext cx="12156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Определение понятия «Воображение»</a:t>
            </a:r>
            <a:endParaRPr lang="ru-RU" sz="28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4233" y="1577779"/>
            <a:ext cx="1084810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О. В. Боровик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«Физиологическая основа воображения – сложная аналитико-синтетическая деятельность мозга, то есть образование новых систем временных связей на основе ранее сформированных. Прежний опыт человека не только сохраняется, воспроизводится, но и творчески перерабатывается.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Воображение – это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творческая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деятельность, основанная на комбинировании элементов прежнего опыта, создании нового».</a:t>
            </a:r>
          </a:p>
          <a:p>
            <a:pPr algn="just"/>
            <a:endParaRPr lang="ru-RU" sz="2400" dirty="0" smtClean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О. Е. </a:t>
            </a:r>
            <a:r>
              <a:rPr lang="ru-RU" sz="2400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Шаповалова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«Воображение – это важнейший компонент отражательной деятельности, при котором происходит создание новых образов на основе переработки имеющихся впечатлений и представлений». 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43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2" y="0"/>
            <a:ext cx="12201872" cy="687889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2744" y="329100"/>
            <a:ext cx="11166764" cy="622069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38749" y="2390231"/>
            <a:ext cx="106590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отличие от высших психических функций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воображение 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детей младшего школьного возраста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умственной отсталостью 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изучено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недостаточно подробно. 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Известные труды дефектологов – классиков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характеризующие познавательную деятельность обучающихся с умственной отсталостью,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дают общее представление об их воображении. 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9873" y="1058197"/>
            <a:ext cx="12156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Актуальность исследования</a:t>
            </a:r>
            <a:endParaRPr lang="ru-RU" sz="28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24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2" y="0"/>
            <a:ext cx="12201872" cy="687889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2744" y="329100"/>
            <a:ext cx="11166764" cy="622069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50137" y="1782923"/>
            <a:ext cx="1068185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 детей с умственной отсталостью затрудняется формирование той самой физиологической основы воображения 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способности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мозга к сложной аналитико-синтетической деятельности. </a:t>
            </a:r>
          </a:p>
          <a:p>
            <a:pPr algn="just"/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Элементы воображения – это те процессы, которые не затрагивает творческое воображение, которое подразумевает создание абсолютно новых образов. Это: планирование деятельности, передача реального образа словесно и наглядно без существенных изменений, узнавание и полноценное описание объекта или предмета и т. д.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9872" y="754543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Определение элементов воображения</a:t>
            </a:r>
            <a:endParaRPr lang="ru-RU" sz="28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35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2" y="0"/>
            <a:ext cx="12201872" cy="687889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02744" y="329100"/>
            <a:ext cx="11166764" cy="622069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20436" y="1546620"/>
            <a:ext cx="592974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О. Е. </a:t>
            </a:r>
            <a:r>
              <a:rPr lang="ru-RU" sz="2400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Шаповалова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«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Примитивность и стереотипность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создаваемых образов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данной возрастной категории детей с умственной отсталостью»</a:t>
            </a:r>
          </a:p>
          <a:p>
            <a:pPr algn="just"/>
            <a:endParaRPr lang="ru-RU" sz="24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 А. </a:t>
            </a:r>
            <a:r>
              <a:rPr lang="ru-RU" sz="2400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Грошенков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«Продукты изобразительной деятельности детей с умственной отсталостью характеризуются 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узостью и бедностью выбранной тематики художественных работ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27709" y="328066"/>
            <a:ext cx="12191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Результаты исследований </a:t>
            </a:r>
          </a:p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О. Е. </a:t>
            </a:r>
            <a:r>
              <a:rPr lang="ru-RU" sz="2800" b="1" dirty="0" err="1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Шаповаловой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800" b="1" dirty="0" err="1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А. </a:t>
            </a:r>
            <a:r>
              <a:rPr lang="ru-RU" sz="2800" b="1" dirty="0" err="1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Грошенкова</a:t>
            </a:r>
            <a:endParaRPr lang="ru-RU" sz="28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707" y="2953235"/>
            <a:ext cx="2200969" cy="32951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2202" y="1479721"/>
            <a:ext cx="2204778" cy="329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67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2" y="0"/>
            <a:ext cx="12201872" cy="687889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02744" y="329100"/>
            <a:ext cx="11166764" cy="622069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-9872" y="508944"/>
            <a:ext cx="12191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Продукты изобразительной деятельности </a:t>
            </a:r>
          </a:p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обучающихся 4 класса</a:t>
            </a:r>
            <a:endParaRPr lang="ru-RU" sz="28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10" y="1678628"/>
            <a:ext cx="3204748" cy="22521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19" y="1652791"/>
            <a:ext cx="3129504" cy="22521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723" y="4042407"/>
            <a:ext cx="3293399" cy="22181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30" y="4297401"/>
            <a:ext cx="3414086" cy="19257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725" y="4188611"/>
            <a:ext cx="2821217" cy="21433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399" y="1233631"/>
            <a:ext cx="1893474" cy="259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63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2" y="0"/>
            <a:ext cx="12201872" cy="687889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02744" y="329100"/>
            <a:ext cx="11166764" cy="622069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-9872" y="367587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Рисуночный тест «Дерево». Результаты О. Е. </a:t>
            </a:r>
            <a:r>
              <a:rPr lang="ru-RU" sz="2800" b="1" dirty="0" err="1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Шаповаловой</a:t>
            </a:r>
            <a:endParaRPr lang="ru-RU" sz="28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3595253"/>
            <a:ext cx="109312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детей младшего школьного возраста –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слабость творческого и воссоздающего воображения.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Проявление воображения у них сводится к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изменению, гиперболизации, преуменьшению при пересказе или описании произошедших событий.</a:t>
            </a:r>
          </a:p>
          <a:p>
            <a:pPr algn="just"/>
            <a:endParaRPr lang="ru-RU" sz="24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Обусловленность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воссоздающего воображения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является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следствием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нарушения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целостности и осмысленности восприятия. </a:t>
            </a:r>
            <a:endParaRPr lang="ru-RU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944" y="1167551"/>
            <a:ext cx="3435928" cy="227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3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2" y="0"/>
            <a:ext cx="12201872" cy="687889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2744" y="329100"/>
            <a:ext cx="11166764" cy="622069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-9872" y="508944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Взаимосвязь воображения, развития памяти и речи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5066" y="4672960"/>
            <a:ext cx="111044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С.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Родионова: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«Бедность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словарного запаса побуждает детей пользоваться привычными шаблонами, а нарушения в построении грамматического строя речи лишают созданные ими вербальные образы яркости и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выразительности».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684" y="1221364"/>
            <a:ext cx="4693394" cy="309294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29320" y="2231505"/>
            <a:ext cx="2272145" cy="46166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Воображение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24462" y="2231505"/>
            <a:ext cx="2272145" cy="46166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Память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50053" y="4017196"/>
            <a:ext cx="2272145" cy="46166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Речь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13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1292</Words>
  <Application>Microsoft Office PowerPoint</Application>
  <PresentationFormat>Широкоэкранный</PresentationFormat>
  <Paragraphs>108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Виктория</dc:creator>
  <cp:lastModifiedBy>Виктория</cp:lastModifiedBy>
  <cp:revision>45</cp:revision>
  <dcterms:created xsi:type="dcterms:W3CDTF">2022-04-17T07:14:34Z</dcterms:created>
  <dcterms:modified xsi:type="dcterms:W3CDTF">2023-04-11T15:17:59Z</dcterms:modified>
</cp:coreProperties>
</file>