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74" r:id="rId3"/>
    <p:sldId id="276" r:id="rId4"/>
    <p:sldId id="278" r:id="rId5"/>
    <p:sldId id="269" r:id="rId6"/>
    <p:sldId id="270" r:id="rId7"/>
    <p:sldId id="275" r:id="rId8"/>
    <p:sldId id="267" r:id="rId9"/>
    <p:sldId id="285" r:id="rId10"/>
    <p:sldId id="290" r:id="rId11"/>
    <p:sldId id="279" r:id="rId12"/>
    <p:sldId id="266" r:id="rId13"/>
    <p:sldId id="271" r:id="rId14"/>
    <p:sldId id="289" r:id="rId15"/>
    <p:sldId id="282" r:id="rId16"/>
    <p:sldId id="288" r:id="rId17"/>
    <p:sldId id="283" r:id="rId18"/>
    <p:sldId id="284" r:id="rId19"/>
    <p:sldId id="287" r:id="rId20"/>
    <p:sldId id="264" r:id="rId21"/>
    <p:sldId id="280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285728"/>
            <a:ext cx="8215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 rot="10800000" flipV="1">
            <a:off x="571472" y="-193444"/>
            <a:ext cx="800105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Здоровьезберегающие технологии, как основной фактор сохранения и укрепления здоровья.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357430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Здоровьесберегающие технологии - это совокупность приемов и методов организации учебно-воспитательного процесса без ущерба для здоровья обучающихся, система мер, включающая взаимосвязь и взаимодействие всех факторов образовательной среды, направленная на сохранение и укрепление здоровья обучающихся,на всех этапах его развития.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WPDNSE\{1B5E7944-0000-0000-0000-000000000000}\IMG_20230321_190714.jpg"/>
          <p:cNvPicPr>
            <a:picLocks noChangeAspect="1" noChangeArrowheads="1"/>
          </p:cNvPicPr>
          <p:nvPr/>
        </p:nvPicPr>
        <p:blipFill>
          <a:blip r:embed="rId2" cstate="print"/>
          <a:srcRect l="13019" r="12886"/>
          <a:stretch>
            <a:fillRect/>
          </a:stretch>
        </p:blipFill>
        <p:spPr bwMode="auto">
          <a:xfrm>
            <a:off x="6500826" y="500042"/>
            <a:ext cx="1643074" cy="295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4915128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познавательные беседы:</a:t>
            </a:r>
          </a:p>
          <a:p>
            <a:r>
              <a:rPr lang="ru-RU" dirty="0" smtClean="0"/>
              <a:t>Уроки Мойдодыра.</a:t>
            </a:r>
          </a:p>
          <a:p>
            <a:r>
              <a:rPr lang="ru-RU" dirty="0" smtClean="0"/>
              <a:t>Новые приключения Бобра-Суперзуба.</a:t>
            </a:r>
          </a:p>
          <a:p>
            <a:r>
              <a:rPr lang="ru-RU" dirty="0" smtClean="0"/>
              <a:t>Здоровье-это жизнь.</a:t>
            </a:r>
          </a:p>
          <a:p>
            <a:r>
              <a:rPr lang="ru-RU" dirty="0" smtClean="0"/>
              <a:t>Режим дня. Моё тело.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928802"/>
            <a:ext cx="335758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 книг.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214554"/>
            <a:ext cx="39741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Настольная книга для девочек.</a:t>
            </a:r>
          </a:p>
          <a:p>
            <a:r>
              <a:rPr lang="ru-RU" dirty="0" smtClean="0"/>
              <a:t>Дочки матери.</a:t>
            </a:r>
          </a:p>
          <a:p>
            <a:r>
              <a:rPr lang="ru-RU" dirty="0" smtClean="0"/>
              <a:t>Будьте здоровы.</a:t>
            </a:r>
          </a:p>
          <a:p>
            <a:r>
              <a:rPr lang="ru-RU" dirty="0" smtClean="0"/>
              <a:t>Правила эти запомните дети.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Admin\AppData\Local\Temp\WPDNSE\{1B651BB3-0000-0000-0000-000000000000}\IMG_20230322_190306.jpg"/>
          <p:cNvPicPr>
            <a:picLocks noChangeAspect="1" noChangeArrowheads="1"/>
          </p:cNvPicPr>
          <p:nvPr/>
        </p:nvPicPr>
        <p:blipFill>
          <a:blip r:embed="rId3" cstate="print"/>
          <a:srcRect l="8381" t="33333" r="5606" b="16666"/>
          <a:stretch>
            <a:fillRect/>
          </a:stretch>
        </p:blipFill>
        <p:spPr bwMode="auto">
          <a:xfrm>
            <a:off x="571472" y="3714752"/>
            <a:ext cx="2030029" cy="157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dmin\AppData\Local\Temp\WPDNSE\{1B666462-0000-0000-0000-000000000000}\IMG_20230119_181932.jpg"/>
          <p:cNvPicPr>
            <a:picLocks noChangeAspect="1" noChangeArrowheads="1"/>
          </p:cNvPicPr>
          <p:nvPr/>
        </p:nvPicPr>
        <p:blipFill>
          <a:blip r:embed="rId4" cstate="print"/>
          <a:srcRect t="9375" b="9375"/>
          <a:stretch>
            <a:fillRect/>
          </a:stretch>
        </p:blipFill>
        <p:spPr bwMode="auto">
          <a:xfrm>
            <a:off x="4214810" y="4572008"/>
            <a:ext cx="1643074" cy="177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Admin\AppData\Local\Temp\WPDNSE\{1B666462-0000-0000-0000-000000000000}\IMG_20230302_193206.jpg"/>
          <p:cNvPicPr>
            <a:picLocks noChangeAspect="1" noChangeArrowheads="1"/>
          </p:cNvPicPr>
          <p:nvPr/>
        </p:nvPicPr>
        <p:blipFill>
          <a:blip r:embed="rId5" cstate="print"/>
          <a:srcRect t="9524"/>
          <a:stretch>
            <a:fillRect/>
          </a:stretch>
        </p:blipFill>
        <p:spPr bwMode="auto">
          <a:xfrm>
            <a:off x="2643174" y="4714884"/>
            <a:ext cx="1357322" cy="163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\AppData\Local\Temp\WPDNSE\{1B666462-0000-0000-0000-000000000000}\IMG_20230315_1932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786190"/>
            <a:ext cx="1288833" cy="171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dmin\AppData\Local\Temp\WPDNSE\{1B666462-0000-0000-0000-000000000000}\IMG_20230315_1931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786190"/>
            <a:ext cx="1303929" cy="173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Admin\AppData\Local\Temp\WPDNSE\{1B67B5F7-0000-0000-0000-000000000000}\IMG_20230405_200756.jpg"/>
          <p:cNvPicPr>
            <a:picLocks noChangeAspect="1" noChangeArrowheads="1"/>
          </p:cNvPicPr>
          <p:nvPr/>
        </p:nvPicPr>
        <p:blipFill>
          <a:blip r:embed="rId8" cstate="print"/>
          <a:srcRect l="8381" t="13541" r="2832"/>
          <a:stretch>
            <a:fillRect/>
          </a:stretch>
        </p:blipFill>
        <p:spPr bwMode="auto">
          <a:xfrm>
            <a:off x="4929190" y="1643050"/>
            <a:ext cx="1428760" cy="185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348" y="500042"/>
            <a:ext cx="728667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процессе занятий у обучающихся вырабатываются практические умения и навыки, необходимые для их повседневной жизни. Занятия являются средством активного познания окружающей действительности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Практическая деятельность является наиболее понятной и доступной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для обучающихся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Формирование санитарно-гигиенических навыков и навыков самообслуживания, представляет собой начальный этап по трудовому воспитанию обучающихся.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Admin\AppData\Local\Temp\WPDNSE\{1B666462-0000-0000-0000-000000000000}\IMG_20230321_203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1394630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dmin\AppData\Local\Temp\WPDNSE\{1B666462-0000-0000-0000-000000000000}\IMG_20230321_204217.jpg"/>
          <p:cNvPicPr>
            <a:picLocks noChangeAspect="1" noChangeArrowheads="1"/>
          </p:cNvPicPr>
          <p:nvPr/>
        </p:nvPicPr>
        <p:blipFill>
          <a:blip r:embed="rId3" cstate="print"/>
          <a:srcRect r="18092" b="11458"/>
          <a:stretch>
            <a:fillRect/>
          </a:stretch>
        </p:blipFill>
        <p:spPr bwMode="auto">
          <a:xfrm>
            <a:off x="2071670" y="4429132"/>
            <a:ext cx="1285884" cy="185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dmin\AppData\Local\Temp\WPDNSE\{1B666462-0000-0000-0000-000000000000}\IMG_20230321_204943.jpg"/>
          <p:cNvPicPr>
            <a:picLocks noChangeAspect="1" noChangeArrowheads="1"/>
          </p:cNvPicPr>
          <p:nvPr/>
        </p:nvPicPr>
        <p:blipFill>
          <a:blip r:embed="rId4" cstate="print"/>
          <a:srcRect l="11156" t="20833"/>
          <a:stretch>
            <a:fillRect/>
          </a:stretch>
        </p:blipFill>
        <p:spPr bwMode="auto">
          <a:xfrm>
            <a:off x="5357818" y="4357694"/>
            <a:ext cx="1571636" cy="186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Admin\AppData\Local\Temp\WPDNSE\{1B666462-0000-0000-0000-000000000000}\IMG_20230321_185907.jpg"/>
          <p:cNvPicPr>
            <a:picLocks noChangeAspect="1" noChangeArrowheads="1"/>
          </p:cNvPicPr>
          <p:nvPr/>
        </p:nvPicPr>
        <p:blipFill>
          <a:blip r:embed="rId5" cstate="print"/>
          <a:srcRect l="13930" t="14583" r="2832"/>
          <a:stretch>
            <a:fillRect/>
          </a:stretch>
        </p:blipFill>
        <p:spPr bwMode="auto">
          <a:xfrm>
            <a:off x="7215206" y="3286124"/>
            <a:ext cx="135907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Admin\AppData\Local\Temp\WPDNSE\{1B666462-0000-0000-0000-000000000000}\IMG_20230404_203851.jpg"/>
          <p:cNvPicPr>
            <a:picLocks noChangeAspect="1" noChangeArrowheads="1"/>
          </p:cNvPicPr>
          <p:nvPr/>
        </p:nvPicPr>
        <p:blipFill>
          <a:blip r:embed="rId6" cstate="print"/>
          <a:srcRect l="57"/>
          <a:stretch>
            <a:fillRect/>
          </a:stretch>
        </p:blipFill>
        <p:spPr bwMode="auto">
          <a:xfrm>
            <a:off x="3643306" y="4286256"/>
            <a:ext cx="1396050" cy="186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428604"/>
            <a:ext cx="72866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Используемые приемы.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Создание  атмосферы сотрудничества, деловой контакт, одобрение.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Изучение высказываний бесед,умение поддерживать атмосферу радостного общения.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Вызвать у обучающихся побуждение к деятельности с помощью комментариев, вызывающих положительные чувства, в связи с проделанной работой.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 descr="C:\Users\Admin\AppData\Local\Temp\WPDNSE\{1B666462-0000-0000-0000-000000000000}\IMG_20230313_205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429132"/>
            <a:ext cx="1360270" cy="181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Admin\AppData\Local\Temp\WPDNSE\{1B666462-0000-0000-0000-000000000000}\IMG_20230313_205413.jpg"/>
          <p:cNvPicPr>
            <a:picLocks noChangeAspect="1" noChangeArrowheads="1"/>
          </p:cNvPicPr>
          <p:nvPr/>
        </p:nvPicPr>
        <p:blipFill>
          <a:blip r:embed="rId3" cstate="print"/>
          <a:srcRect l="20867" t="15625"/>
          <a:stretch>
            <a:fillRect/>
          </a:stretch>
        </p:blipFill>
        <p:spPr bwMode="auto">
          <a:xfrm>
            <a:off x="7286644" y="2928934"/>
            <a:ext cx="1285884" cy="182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Admin\AppData\Local\Temp\WPDNSE\{1B666462-0000-0000-0000-000000000000}\IMG_20230313_205625.jpg"/>
          <p:cNvPicPr>
            <a:picLocks noChangeAspect="1" noChangeArrowheads="1"/>
          </p:cNvPicPr>
          <p:nvPr/>
        </p:nvPicPr>
        <p:blipFill>
          <a:blip r:embed="rId4" cstate="print"/>
          <a:srcRect t="16666" b="8333"/>
          <a:stretch>
            <a:fillRect/>
          </a:stretch>
        </p:blipFill>
        <p:spPr bwMode="auto">
          <a:xfrm>
            <a:off x="5857884" y="4643446"/>
            <a:ext cx="1500198" cy="149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Admin\AppData\Local\Temp\WPDNSE\{1B666462-0000-0000-0000-000000000000}\IMG_20230321_203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1625029" cy="216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dmin\AppData\Local\Temp\WPDNSE\{1B67B5F7-0000-0000-0000-000000000000}\IMG_20230405_203701.jpg"/>
          <p:cNvPicPr>
            <a:picLocks noChangeAspect="1" noChangeArrowheads="1"/>
          </p:cNvPicPr>
          <p:nvPr/>
        </p:nvPicPr>
        <p:blipFill>
          <a:blip r:embed="rId6" cstate="print"/>
          <a:srcRect b="9375"/>
          <a:stretch>
            <a:fillRect/>
          </a:stretch>
        </p:blipFill>
        <p:spPr bwMode="auto">
          <a:xfrm>
            <a:off x="2214546" y="4214818"/>
            <a:ext cx="171648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571612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группе необходимо сформировать навыки личной и</a:t>
            </a:r>
            <a:br>
              <a:rPr lang="ru-RU" dirty="0" smtClean="0"/>
            </a:br>
            <a:r>
              <a:rPr lang="ru-RU" dirty="0" smtClean="0"/>
              <a:t>общественной гигиены; </a:t>
            </a:r>
          </a:p>
          <a:p>
            <a:endParaRPr lang="ru-RU" dirty="0" smtClean="0"/>
          </a:p>
          <a:p>
            <a:r>
              <a:rPr lang="ru-RU" dirty="0" smtClean="0"/>
              <a:t>содержать руки, лицо, тело волосы в чистоте, мыть мылом руки перед едой, после игры, посещения туалета,  пользования общими игрушками, книгами, после прогулки, мыть перед сном ноги.</a:t>
            </a:r>
          </a:p>
          <a:p>
            <a:endParaRPr lang="ru-RU" dirty="0" smtClean="0"/>
          </a:p>
          <a:p>
            <a:r>
              <a:rPr lang="ru-RU" dirty="0" smtClean="0"/>
              <a:t>чистить зубы утром после сна и вечером перед сном, полоскать рот после каждой еды.</a:t>
            </a:r>
          </a:p>
          <a:p>
            <a:endParaRPr lang="ru-RU" dirty="0" smtClean="0"/>
          </a:p>
          <a:p>
            <a:r>
              <a:rPr lang="ru-RU" dirty="0" smtClean="0"/>
              <a:t>обучающегося необходимо приучить соблюдать чистоту и аккуратность в одежде, в комнате.</a:t>
            </a:r>
            <a:br>
              <a:rPr lang="ru-RU" dirty="0" smtClean="0"/>
            </a:br>
            <a:r>
              <a:rPr lang="ru-RU" dirty="0" smtClean="0"/>
              <a:t>поддерживать порядок в шкафах, тумбочках.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500042"/>
            <a:ext cx="614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личной гигиены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WPDNSE\{1B651BB3-0000-0000-0000-000000000000}\IMG_20230321_185535.jpg"/>
          <p:cNvPicPr>
            <a:picLocks noChangeAspect="1" noChangeArrowheads="1"/>
          </p:cNvPicPr>
          <p:nvPr/>
        </p:nvPicPr>
        <p:blipFill>
          <a:blip r:embed="rId2" cstate="print"/>
          <a:srcRect r="5000"/>
          <a:stretch>
            <a:fillRect/>
          </a:stretch>
        </p:blipFill>
        <p:spPr bwMode="auto">
          <a:xfrm>
            <a:off x="571472" y="1357298"/>
            <a:ext cx="1357322" cy="190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Admin\AppData\Local\Temp\WPDNSE\{1B651BB3-0000-0000-0000-000000000000}\IMG_20230321_185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1287367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\AppData\Local\Temp\WPDNSE\{1B651BB3-0000-0000-0000-000000000000}\IMG_20230321_185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857628"/>
            <a:ext cx="1233727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dmin\AppData\Local\Temp\WPDNSE\{1B651BB3-0000-0000-0000-000000000000}\IMG_20230321_185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500570"/>
            <a:ext cx="1358805" cy="180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Admin\AppData\Local\Temp\WPDNSE\{1B651BB3-0000-0000-0000-000000000000}\IMG_20230321_1857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500570"/>
            <a:ext cx="1357322" cy="1807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Admin\AppData\Local\Temp\WPDNSE\{1B651BB3-0000-0000-0000-000000000000}\IMG_20230321_1857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857628"/>
            <a:ext cx="1287367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Admin\AppData\Local\Temp\WPDNSE\{1B651BB3-0000-0000-0000-000000000000}\IMG_20230321_1857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571876"/>
            <a:ext cx="1285884" cy="1712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57422" y="500042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Личная гигиена рук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1285860"/>
            <a:ext cx="557216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Всегда мойте руки перед едой,после прогулки,после туалета.</a:t>
            </a:r>
          </a:p>
          <a:p>
            <a:endParaRPr lang="ru-RU" dirty="0" smtClean="0"/>
          </a:p>
          <a:p>
            <a:r>
              <a:rPr lang="ru-RU" dirty="0" smtClean="0"/>
              <a:t>Умывайтесь утром и вечером, используйте средства личной гигиены.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1285860"/>
            <a:ext cx="31451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8728" y="3429000"/>
            <a:ext cx="31451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6050" y="3786190"/>
            <a:ext cx="31451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48" y="4429132"/>
            <a:ext cx="31451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8" y="4429132"/>
            <a:ext cx="31451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143768" y="3714752"/>
            <a:ext cx="31451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6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9652" y="3429000"/>
            <a:ext cx="31451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7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357298"/>
            <a:ext cx="71438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Зубная щётка –индивидуальный предмет для каждого.</a:t>
            </a:r>
          </a:p>
          <a:p>
            <a:endParaRPr lang="ru-RU" dirty="0" smtClean="0"/>
          </a:p>
          <a:p>
            <a:r>
              <a:rPr lang="ru-RU" dirty="0" smtClean="0"/>
              <a:t>Зубы чистят два раза в день утром и вечером перед сном.</a:t>
            </a:r>
          </a:p>
          <a:p>
            <a:endParaRPr lang="ru-RU" dirty="0" smtClean="0"/>
          </a:p>
          <a:p>
            <a:r>
              <a:rPr lang="ru-RU" dirty="0" smtClean="0"/>
              <a:t>Полоскать рот после каждого приёма пищи.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00042"/>
            <a:ext cx="64294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Личная гигиена полости рта.</a:t>
            </a:r>
          </a:p>
          <a:p>
            <a:pPr lvl="0"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Admin\AppData\Local\Temp\WPDNSE\{1B666462-0000-0000-0000-000000000000}\IMG_20230320_195442.jpg"/>
          <p:cNvPicPr>
            <a:picLocks noChangeAspect="1" noChangeArrowheads="1"/>
          </p:cNvPicPr>
          <p:nvPr/>
        </p:nvPicPr>
        <p:blipFill>
          <a:blip r:embed="rId2" cstate="print"/>
          <a:srcRect t="11458" b="8333"/>
          <a:stretch>
            <a:fillRect/>
          </a:stretch>
        </p:blipFill>
        <p:spPr bwMode="auto">
          <a:xfrm>
            <a:off x="571472" y="4357694"/>
            <a:ext cx="1785950" cy="190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Admin\AppData\Local\Temp\WPDNSE\{1B666462-0000-0000-0000-000000000000}\IMG_20230315_202104.jpg"/>
          <p:cNvPicPr>
            <a:picLocks noChangeAspect="1" noChangeArrowheads="1"/>
          </p:cNvPicPr>
          <p:nvPr/>
        </p:nvPicPr>
        <p:blipFill>
          <a:blip r:embed="rId3" cstate="print"/>
          <a:srcRect t="18750" r="11156"/>
          <a:stretch>
            <a:fillRect/>
          </a:stretch>
        </p:blipFill>
        <p:spPr bwMode="auto">
          <a:xfrm>
            <a:off x="6072198" y="4714884"/>
            <a:ext cx="1285884" cy="156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Admin\AppData\Local\Temp\WPDNSE\{1B666462-0000-0000-0000-000000000000}\IMG_20230315_202046.jpg"/>
          <p:cNvPicPr>
            <a:picLocks noChangeAspect="1" noChangeArrowheads="1"/>
          </p:cNvPicPr>
          <p:nvPr/>
        </p:nvPicPr>
        <p:blipFill>
          <a:blip r:embed="rId4" cstate="print"/>
          <a:srcRect t="18750" r="2832"/>
          <a:stretch>
            <a:fillRect/>
          </a:stretch>
        </p:blipFill>
        <p:spPr bwMode="auto">
          <a:xfrm>
            <a:off x="4429124" y="4714884"/>
            <a:ext cx="1428760" cy="159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Admin\AppData\Local\Temp\WPDNSE\{1B666462-0000-0000-0000-000000000000}\IMG_20230315_201935.jpg"/>
          <p:cNvPicPr>
            <a:picLocks noChangeAspect="1" noChangeArrowheads="1"/>
          </p:cNvPicPr>
          <p:nvPr/>
        </p:nvPicPr>
        <p:blipFill>
          <a:blip r:embed="rId5" cstate="print"/>
          <a:srcRect l="5606" t="16666" r="5606" b="22917"/>
          <a:stretch>
            <a:fillRect/>
          </a:stretch>
        </p:blipFill>
        <p:spPr bwMode="auto">
          <a:xfrm>
            <a:off x="2571736" y="4714884"/>
            <a:ext cx="1736682" cy="157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Users\Admin\AppData\Local\Temp\WPDNSE\{1B666462-0000-0000-0000-000000000000}\IMG_20230321_185907.jpg"/>
          <p:cNvPicPr>
            <a:picLocks noChangeAspect="1" noChangeArrowheads="1"/>
          </p:cNvPicPr>
          <p:nvPr/>
        </p:nvPicPr>
        <p:blipFill>
          <a:blip r:embed="rId6" cstate="print"/>
          <a:srcRect l="9979" t="21323"/>
          <a:stretch>
            <a:fillRect/>
          </a:stretch>
        </p:blipFill>
        <p:spPr bwMode="auto">
          <a:xfrm>
            <a:off x="7429520" y="4429132"/>
            <a:ext cx="1288833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428604"/>
            <a:ext cx="318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Гигиена волос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214422"/>
            <a:ext cx="635798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Правильный уход за кожей головы и волос нормализует деятельность сальных желез, а также улучшает кровообращение и обменные процессы.</a:t>
            </a:r>
          </a:p>
          <a:p>
            <a:endParaRPr lang="ru-RU" dirty="0" smtClean="0"/>
          </a:p>
          <a:p>
            <a:r>
              <a:rPr lang="ru-RU" dirty="0" smtClean="0"/>
              <a:t> Поэтому к процедуре мытья головы необходимо относиться ответственно.</a:t>
            </a:r>
            <a:endParaRPr lang="ru-RU" dirty="0"/>
          </a:p>
        </p:txBody>
      </p:sp>
      <p:pic>
        <p:nvPicPr>
          <p:cNvPr id="4098" name="Picture 2" descr="C:\Users\Admin\AppData\Local\Temp\WPDNSE\{1B651BB3-0000-0000-0000-000000000000}\IMG_20230315_202947.jpg"/>
          <p:cNvPicPr>
            <a:picLocks noChangeAspect="1" noChangeArrowheads="1"/>
          </p:cNvPicPr>
          <p:nvPr/>
        </p:nvPicPr>
        <p:blipFill>
          <a:blip r:embed="rId2" cstate="print"/>
          <a:srcRect l="2832" t="28125" r="15318"/>
          <a:stretch>
            <a:fillRect/>
          </a:stretch>
        </p:blipFill>
        <p:spPr bwMode="auto">
          <a:xfrm>
            <a:off x="785786" y="3500438"/>
            <a:ext cx="128278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Admin\AppData\Local\Temp\WPDNSE\{1B651BB3-0000-0000-0000-000000000000}\IMG_20230315_203006.jpg"/>
          <p:cNvPicPr>
            <a:picLocks noChangeAspect="1" noChangeArrowheads="1"/>
          </p:cNvPicPr>
          <p:nvPr/>
        </p:nvPicPr>
        <p:blipFill>
          <a:blip r:embed="rId3" cstate="print"/>
          <a:srcRect l="9768" t="18750" r="15318" b="10937"/>
          <a:stretch>
            <a:fillRect/>
          </a:stretch>
        </p:blipFill>
        <p:spPr bwMode="auto">
          <a:xfrm>
            <a:off x="2285984" y="4286256"/>
            <a:ext cx="1214446" cy="151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Admin\AppData\Local\Temp\WPDNSE\{1B651BB3-0000-0000-0000-000000000000}\IMG_20230315_203026.jpg"/>
          <p:cNvPicPr>
            <a:picLocks noChangeAspect="1" noChangeArrowheads="1"/>
          </p:cNvPicPr>
          <p:nvPr/>
        </p:nvPicPr>
        <p:blipFill>
          <a:blip r:embed="rId4" cstate="print"/>
          <a:srcRect l="15318" t="27714" r="27803" b="18750"/>
          <a:stretch>
            <a:fillRect/>
          </a:stretch>
        </p:blipFill>
        <p:spPr bwMode="auto">
          <a:xfrm>
            <a:off x="5429256" y="4143380"/>
            <a:ext cx="1215251" cy="152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Admin\AppData\Local\Temp\WPDNSE\{1B651BB3-0000-0000-0000-000000000000}\IMG_20230315_203040.jpg"/>
          <p:cNvPicPr>
            <a:picLocks noChangeAspect="1" noChangeArrowheads="1"/>
          </p:cNvPicPr>
          <p:nvPr/>
        </p:nvPicPr>
        <p:blipFill>
          <a:blip r:embed="rId5" cstate="print"/>
          <a:srcRect l="15318" t="19483" r="4219" b="11149"/>
          <a:stretch>
            <a:fillRect/>
          </a:stretch>
        </p:blipFill>
        <p:spPr bwMode="auto">
          <a:xfrm>
            <a:off x="6929454" y="3429000"/>
            <a:ext cx="136884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Admin\AppData\Local\Temp\WPDNSE\{1B651BB3-0000-0000-0000-000000000000}\IMG_20230315_203048.jpg"/>
          <p:cNvPicPr>
            <a:picLocks noChangeAspect="1" noChangeArrowheads="1"/>
          </p:cNvPicPr>
          <p:nvPr/>
        </p:nvPicPr>
        <p:blipFill>
          <a:blip r:embed="rId6" cstate="print"/>
          <a:srcRect l="15318" t="32292"/>
          <a:stretch>
            <a:fillRect/>
          </a:stretch>
        </p:blipFill>
        <p:spPr bwMode="auto">
          <a:xfrm>
            <a:off x="3786182" y="4929198"/>
            <a:ext cx="1428760" cy="152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28662" y="1500174"/>
            <a:ext cx="7215238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Не давать никому свою личную одежду и не пользоваться чужой.</a:t>
            </a:r>
          </a:p>
          <a:p>
            <a:r>
              <a:rPr lang="ru-RU" dirty="0" smtClean="0"/>
              <a:t> Вещи содержать в чистоте, после приёма душа, стирать нижнее нательное бельё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500042"/>
            <a:ext cx="581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Гигиена нательного белья</a:t>
            </a:r>
          </a:p>
        </p:txBody>
      </p:sp>
      <p:pic>
        <p:nvPicPr>
          <p:cNvPr id="5122" name="Picture 2" descr="C:\Users\Admin\AppData\Local\Temp\WPDNSE\{1B5E7944-0000-0000-0000-000000000000}\IMG_20230320_195217.jpg"/>
          <p:cNvPicPr>
            <a:picLocks noChangeAspect="1" noChangeArrowheads="1"/>
          </p:cNvPicPr>
          <p:nvPr/>
        </p:nvPicPr>
        <p:blipFill>
          <a:blip r:embed="rId2" cstate="print"/>
          <a:srcRect t="3125" r="9768"/>
          <a:stretch>
            <a:fillRect/>
          </a:stretch>
        </p:blipFill>
        <p:spPr bwMode="auto">
          <a:xfrm rot="672249">
            <a:off x="7198488" y="4189345"/>
            <a:ext cx="1405570" cy="200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Admin\AppData\Local\Temp\WPDNSE\{1B5E7944-0000-0000-0000-000000000000}\IMG_20230320_195122.jpg"/>
          <p:cNvPicPr>
            <a:picLocks noChangeAspect="1" noChangeArrowheads="1"/>
          </p:cNvPicPr>
          <p:nvPr/>
        </p:nvPicPr>
        <p:blipFill>
          <a:blip r:embed="rId3" cstate="print"/>
          <a:srcRect b="35981"/>
          <a:stretch>
            <a:fillRect/>
          </a:stretch>
        </p:blipFill>
        <p:spPr bwMode="auto">
          <a:xfrm>
            <a:off x="571472" y="3929066"/>
            <a:ext cx="2468892" cy="2104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dmin\AppData\Local\Temp\WPDNSE\{1B666462-0000-0000-0000-000000000000}\IMG_20230404_195843.jpg"/>
          <p:cNvPicPr>
            <a:picLocks noChangeAspect="1" noChangeArrowheads="1"/>
          </p:cNvPicPr>
          <p:nvPr/>
        </p:nvPicPr>
        <p:blipFill>
          <a:blip r:embed="rId4" cstate="print"/>
          <a:srcRect b="10416"/>
          <a:stretch>
            <a:fillRect/>
          </a:stretch>
        </p:blipFill>
        <p:spPr bwMode="auto">
          <a:xfrm rot="673259">
            <a:off x="5243391" y="4352964"/>
            <a:ext cx="1608328" cy="191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Admin\AppData\Local\Temp\WPDNSE\{1B666462-0000-0000-0000-000000000000}\IMG_20230321_191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4711">
            <a:off x="3469763" y="4414944"/>
            <a:ext cx="1431709" cy="190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85794"/>
            <a:ext cx="71438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Иметь одежду для сна, пижаму.</a:t>
            </a:r>
          </a:p>
          <a:p>
            <a:endParaRPr lang="ru-RU" dirty="0" smtClean="0"/>
          </a:p>
          <a:p>
            <a:r>
              <a:rPr lang="ru-RU" dirty="0" smtClean="0"/>
              <a:t>В спальне должен быть свежий и чистый воздух</a:t>
            </a:r>
          </a:p>
          <a:p>
            <a:endParaRPr lang="ru-RU" dirty="0" smtClean="0"/>
          </a:p>
          <a:p>
            <a:r>
              <a:rPr lang="ru-RU" dirty="0" smtClean="0"/>
              <a:t>Спальное место должно быть комфортным и удобным.</a:t>
            </a:r>
          </a:p>
          <a:p>
            <a:endParaRPr lang="ru-RU" dirty="0" smtClean="0"/>
          </a:p>
          <a:p>
            <a:r>
              <a:rPr lang="ru-RU" dirty="0" smtClean="0"/>
              <a:t>В комнате не должно быть отвлекающих предметов.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57166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Гигиена спального места</a:t>
            </a:r>
          </a:p>
        </p:txBody>
      </p:sp>
      <p:pic>
        <p:nvPicPr>
          <p:cNvPr id="6148" name="Picture 4" descr="C:\Users\Admin\AppData\Local\Temp\WPDNSE\{1B5E7944-0000-0000-0000-000000000000}\IMG_20230315_202714.jpg"/>
          <p:cNvPicPr>
            <a:picLocks noChangeAspect="1" noChangeArrowheads="1"/>
          </p:cNvPicPr>
          <p:nvPr/>
        </p:nvPicPr>
        <p:blipFill>
          <a:blip r:embed="rId2" cstate="print"/>
          <a:srcRect l="8381" t="22916" r="6994"/>
          <a:stretch>
            <a:fillRect/>
          </a:stretch>
        </p:blipFill>
        <p:spPr bwMode="auto">
          <a:xfrm>
            <a:off x="500034" y="3429000"/>
            <a:ext cx="1369872" cy="166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Admin\AppData\Local\Temp\WPDNSE\{1B5E7944-0000-0000-0000-000000000000}\IMG_20230315_202750.jpg"/>
          <p:cNvPicPr>
            <a:picLocks noChangeAspect="1" noChangeArrowheads="1"/>
          </p:cNvPicPr>
          <p:nvPr/>
        </p:nvPicPr>
        <p:blipFill>
          <a:blip r:embed="rId3" cstate="print"/>
          <a:srcRect t="22059" r="9827" b="2688"/>
          <a:stretch>
            <a:fillRect/>
          </a:stretch>
        </p:blipFill>
        <p:spPr bwMode="auto">
          <a:xfrm>
            <a:off x="6429388" y="4929198"/>
            <a:ext cx="134978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Admin\AppData\Local\Temp\WPDNSE\{1B666462-0000-0000-0000-000000000000}\IMG_20230321_190148.jpg"/>
          <p:cNvPicPr>
            <a:picLocks noChangeAspect="1" noChangeArrowheads="1"/>
          </p:cNvPicPr>
          <p:nvPr/>
        </p:nvPicPr>
        <p:blipFill>
          <a:blip r:embed="rId4" cstate="print"/>
          <a:srcRect l="8696" t="26041" b="5208"/>
          <a:stretch>
            <a:fillRect/>
          </a:stretch>
        </p:blipFill>
        <p:spPr bwMode="auto">
          <a:xfrm>
            <a:off x="4786314" y="4929198"/>
            <a:ext cx="1500198" cy="150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Admin\AppData\Local\Temp\WPDNSE\{1B5E7944-0000-0000-0000-000000000000}\IMG_20230321_190156.jpg"/>
          <p:cNvPicPr>
            <a:picLocks noChangeAspect="1" noChangeArrowheads="1"/>
          </p:cNvPicPr>
          <p:nvPr/>
        </p:nvPicPr>
        <p:blipFill>
          <a:blip r:embed="rId5" cstate="print"/>
          <a:srcRect l="16919" t="21875" r="2832" b="17548"/>
          <a:stretch>
            <a:fillRect/>
          </a:stretch>
        </p:blipFill>
        <p:spPr bwMode="auto">
          <a:xfrm>
            <a:off x="3214678" y="4929198"/>
            <a:ext cx="1500198" cy="1508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Admin\AppData\Local\Temp\WPDNSE\{1B666462-0000-0000-0000-000000000000}\IMG_20230315_202759.jpg"/>
          <p:cNvPicPr>
            <a:picLocks noChangeAspect="1" noChangeArrowheads="1"/>
          </p:cNvPicPr>
          <p:nvPr/>
        </p:nvPicPr>
        <p:blipFill>
          <a:blip r:embed="rId6" cstate="print"/>
          <a:srcRect l="15318" t="17708" b="7291"/>
          <a:stretch>
            <a:fillRect/>
          </a:stretch>
        </p:blipFill>
        <p:spPr bwMode="auto">
          <a:xfrm>
            <a:off x="1785918" y="4643446"/>
            <a:ext cx="1285884" cy="151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Admin\AppData\Local\Temp\WPDNSE\{1B666462-0000-0000-0000-000000000000}\IMG_20230315_202643.jpg"/>
          <p:cNvPicPr>
            <a:picLocks noChangeAspect="1" noChangeArrowheads="1"/>
          </p:cNvPicPr>
          <p:nvPr/>
        </p:nvPicPr>
        <p:blipFill>
          <a:blip r:embed="rId7" cstate="print"/>
          <a:srcRect l="23641" t="29167"/>
          <a:stretch>
            <a:fillRect/>
          </a:stretch>
        </p:blipFill>
        <p:spPr bwMode="auto">
          <a:xfrm>
            <a:off x="7429520" y="3500438"/>
            <a:ext cx="132996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Admin\AppData\Local\Temp\WPDNSE\{1B67B5F7-0000-0000-0000-000000000000}\IMG_20230405_203912.jpg"/>
          <p:cNvPicPr>
            <a:picLocks noChangeAspect="1" noChangeArrowheads="1"/>
          </p:cNvPicPr>
          <p:nvPr/>
        </p:nvPicPr>
        <p:blipFill>
          <a:blip r:embed="rId8" cstate="print"/>
          <a:srcRect l="12543" t="9375" b="8631"/>
          <a:stretch>
            <a:fillRect/>
          </a:stretch>
        </p:blipFill>
        <p:spPr bwMode="auto">
          <a:xfrm>
            <a:off x="4143372" y="3500438"/>
            <a:ext cx="1087066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642918"/>
            <a:ext cx="465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Гигиена одежды и обуви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71612"/>
            <a:ext cx="68580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ru-RU" dirty="0" smtClean="0"/>
              <a:t>содержать одежду и обувь в чистоте. </a:t>
            </a:r>
          </a:p>
          <a:p>
            <a:pPr lvl="1" algn="just"/>
            <a:endParaRPr lang="ru-RU" dirty="0" smtClean="0"/>
          </a:p>
          <a:p>
            <a:pPr lvl="1" algn="just"/>
            <a:r>
              <a:rPr lang="ru-RU" dirty="0" smtClean="0"/>
              <a:t>одевать вещи соответственно погодным условиям.</a:t>
            </a:r>
          </a:p>
          <a:p>
            <a:pPr lvl="1" algn="just"/>
            <a:endParaRPr lang="ru-RU" dirty="0" smtClean="0"/>
          </a:p>
        </p:txBody>
      </p:sp>
      <p:pic>
        <p:nvPicPr>
          <p:cNvPr id="1026" name="Picture 2" descr="C:\Users\Admin\AppData\Local\Temp\WPDNSE\{1B67B5F7-0000-0000-0000-000000000000}\IMG_20230405_203803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10922" r="2832" b="16666"/>
          <a:stretch>
            <a:fillRect/>
          </a:stretch>
        </p:blipFill>
        <p:spPr bwMode="auto">
          <a:xfrm>
            <a:off x="571472" y="3714752"/>
            <a:ext cx="2144762" cy="212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dmin\AppData\Local\Temp\WPDNSE\{1B67B5F7-0000-0000-0000-000000000000}\IMG_20230405_181103.jpg"/>
          <p:cNvPicPr>
            <a:picLocks noChangeAspect="1" noChangeArrowheads="1"/>
          </p:cNvPicPr>
          <p:nvPr/>
        </p:nvPicPr>
        <p:blipFill>
          <a:blip r:embed="rId3" cstate="print"/>
          <a:srcRect l="15758" r="5451"/>
          <a:stretch>
            <a:fillRect/>
          </a:stretch>
        </p:blipFill>
        <p:spPr bwMode="auto">
          <a:xfrm>
            <a:off x="2857488" y="3201356"/>
            <a:ext cx="1571636" cy="265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dmin\AppData\Local\Temp\WPDNSE\{1B67B5F7-0000-0000-0000-000000000000}\IMG_20230405_180832.jpg"/>
          <p:cNvPicPr>
            <a:picLocks noChangeAspect="1" noChangeArrowheads="1"/>
          </p:cNvPicPr>
          <p:nvPr/>
        </p:nvPicPr>
        <p:blipFill>
          <a:blip r:embed="rId4" cstate="print"/>
          <a:srcRect l="22197" t="2421" r="16705" b="9375"/>
          <a:stretch>
            <a:fillRect/>
          </a:stretch>
        </p:blipFill>
        <p:spPr bwMode="auto">
          <a:xfrm>
            <a:off x="6858016" y="3214686"/>
            <a:ext cx="1353765" cy="2602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Admin\AppData\Local\Temp\WPDNSE\{1B67B5F7-0000-0000-0000-000000000000}\IMG_20230405_180459.jpg"/>
          <p:cNvPicPr>
            <a:picLocks noChangeAspect="1" noChangeArrowheads="1"/>
          </p:cNvPicPr>
          <p:nvPr/>
        </p:nvPicPr>
        <p:blipFill>
          <a:blip r:embed="rId5" cstate="print"/>
          <a:srcRect l="6994" t="4166" r="16705"/>
          <a:stretch>
            <a:fillRect/>
          </a:stretch>
        </p:blipFill>
        <p:spPr bwMode="auto">
          <a:xfrm>
            <a:off x="4857752" y="3228959"/>
            <a:ext cx="1571636" cy="262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67151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</a:t>
            </a:r>
            <a:r>
              <a:rPr lang="ru-RU" sz="2400" dirty="0" smtClean="0"/>
              <a:t> гигиенического воспитания и обучения подрастающего поколения. </a:t>
            </a:r>
          </a:p>
          <a:p>
            <a:endParaRPr lang="ru-RU" sz="2400" dirty="0" smtClean="0"/>
          </a:p>
          <a:p>
            <a:r>
              <a:rPr lang="ru-RU" sz="2400" dirty="0" smtClean="0"/>
              <a:t>Выработать и закрепить у обучающихся в период взросления целесообразные для его возраста гигиенические навыки и привычки, осознанное отношение к здоровью, личной безопасности.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6143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Гигиеническое воспитание базируется на физиологической основе</a:t>
            </a:r>
            <a:br>
              <a:rPr lang="ru-RU" dirty="0" smtClean="0"/>
            </a:br>
            <a:r>
              <a:rPr lang="ru-RU" dirty="0" smtClean="0"/>
              <a:t>образования условных связей. </a:t>
            </a:r>
          </a:p>
          <a:p>
            <a:endParaRPr lang="ru-RU" dirty="0" smtClean="0"/>
          </a:p>
          <a:p>
            <a:r>
              <a:rPr lang="ru-RU" dirty="0" smtClean="0"/>
              <a:t>Гигиенические навыки, как всякий условный</a:t>
            </a:r>
            <a:br>
              <a:rPr lang="ru-RU" dirty="0" smtClean="0"/>
            </a:br>
            <a:r>
              <a:rPr lang="ru-RU" dirty="0" smtClean="0"/>
              <a:t>рефлекс для своего закрепления нуждается в систематическом повторении при</a:t>
            </a:r>
            <a:br>
              <a:rPr lang="ru-RU" dirty="0" smtClean="0"/>
            </a:br>
            <a:r>
              <a:rPr lang="ru-RU" dirty="0" smtClean="0"/>
              <a:t>создании определенной обстановки, соблюдения установленного времени их проведения и последовательности выполнения.</a:t>
            </a:r>
          </a:p>
          <a:p>
            <a:endParaRPr lang="ru-RU" dirty="0" smtClean="0"/>
          </a:p>
          <a:p>
            <a:r>
              <a:rPr lang="ru-RU" dirty="0" smtClean="0"/>
              <a:t>Позднее первоначальные навыки нужно подкреплять и развивать,</a:t>
            </a:r>
            <a:br>
              <a:rPr lang="ru-RU" dirty="0" smtClean="0"/>
            </a:br>
            <a:r>
              <a:rPr lang="ru-RU" dirty="0" smtClean="0"/>
              <a:t>давая обучающимся гигиенические знания, разъясняя сущность и значение различных</a:t>
            </a:r>
            <a:br>
              <a:rPr lang="ru-RU" dirty="0" smtClean="0"/>
            </a:br>
            <a:r>
              <a:rPr lang="ru-RU" dirty="0" smtClean="0"/>
              <a:t>оздоровительных мероприятий.</a:t>
            </a:r>
            <a:endParaRPr lang="ru-RU" dirty="0"/>
          </a:p>
        </p:txBody>
      </p:sp>
      <p:pic>
        <p:nvPicPr>
          <p:cNvPr id="3" name="Picture 8" descr="Консультация для родителей «Как приучать детей к опрятности и  аккуратности». | МАДОУ №53 &quot;Рябинуш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71480"/>
            <a:ext cx="1928794" cy="1080125"/>
          </a:xfrm>
          <a:prstGeom prst="rect">
            <a:avLst/>
          </a:prstGeom>
          <a:noFill/>
        </p:spPr>
      </p:pic>
      <p:pic>
        <p:nvPicPr>
          <p:cNvPr id="6146" name="Picture 2" descr="C:\Users\Admin\AppData\Local\Temp\WPDNSE\{1B651BB3-0000-0000-0000-000000000000}\IMG_20230330_204220.jpg"/>
          <p:cNvPicPr>
            <a:picLocks noChangeAspect="1" noChangeArrowheads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7214966" y="1857365"/>
            <a:ext cx="116278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Admin\AppData\Local\Temp\WPDNSE\{1B651BB3-0000-0000-0000-000000000000}\IMG_20230328_200616.jpg"/>
          <p:cNvPicPr>
            <a:picLocks noChangeAspect="1" noChangeArrowheads="1"/>
          </p:cNvPicPr>
          <p:nvPr/>
        </p:nvPicPr>
        <p:blipFill>
          <a:blip r:embed="rId4" cstate="print"/>
          <a:srcRect l="26416" r="9768" b="23958"/>
          <a:stretch>
            <a:fillRect/>
          </a:stretch>
        </p:blipFill>
        <p:spPr bwMode="auto">
          <a:xfrm>
            <a:off x="642910" y="4857760"/>
            <a:ext cx="1000132" cy="1587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Admin\AppData\Local\Temp\WPDNSE\{1B651BB3-0000-0000-0000-000000000000}\IMG_20230328_182737.jpg"/>
          <p:cNvPicPr>
            <a:picLocks noChangeAspect="1" noChangeArrowheads="1"/>
          </p:cNvPicPr>
          <p:nvPr/>
        </p:nvPicPr>
        <p:blipFill>
          <a:blip r:embed="rId5" cstate="print"/>
          <a:srcRect l="20880" t="12500" b="15312"/>
          <a:stretch>
            <a:fillRect/>
          </a:stretch>
        </p:blipFill>
        <p:spPr bwMode="auto">
          <a:xfrm>
            <a:off x="4500562" y="5072074"/>
            <a:ext cx="1084189" cy="1316800"/>
          </a:xfrm>
          <a:prstGeom prst="rect">
            <a:avLst/>
          </a:prstGeom>
          <a:noFill/>
        </p:spPr>
      </p:pic>
      <p:pic>
        <p:nvPicPr>
          <p:cNvPr id="6149" name="Picture 5" descr="C:\Users\Admin\AppData\Local\Temp\WPDNSE\{1B651BB3-0000-0000-0000-000000000000}\IMG_20230328_200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786322"/>
            <a:ext cx="1145957" cy="152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Admin\AppData\Local\Temp\WPDNSE\{1B651BB3-0000-0000-0000-000000000000}\IMG_20230328_182759.jpg"/>
          <p:cNvPicPr>
            <a:picLocks noChangeAspect="1" noChangeArrowheads="1"/>
          </p:cNvPicPr>
          <p:nvPr/>
        </p:nvPicPr>
        <p:blipFill>
          <a:blip r:embed="rId7" cstate="print"/>
          <a:srcRect l="26653" t="25000" b="15625"/>
          <a:stretch>
            <a:fillRect/>
          </a:stretch>
        </p:blipFill>
        <p:spPr bwMode="auto">
          <a:xfrm>
            <a:off x="3143240" y="5072074"/>
            <a:ext cx="1214446" cy="130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C:\Users\Admin\AppData\Local\Temp\WPDNSE\{1B651BB3-0000-0000-0000-000000000000}\IMG_20230328_182633.jpg"/>
          <p:cNvPicPr>
            <a:picLocks noChangeAspect="1" noChangeArrowheads="1"/>
          </p:cNvPicPr>
          <p:nvPr/>
        </p:nvPicPr>
        <p:blipFill>
          <a:blip r:embed="rId8" cstate="print"/>
          <a:srcRect l="43067" t="10416" r="5627" b="20833"/>
          <a:stretch>
            <a:fillRect/>
          </a:stretch>
        </p:blipFill>
        <p:spPr bwMode="auto">
          <a:xfrm>
            <a:off x="7143768" y="3571876"/>
            <a:ext cx="132160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9" descr="C:\Users\Admin\AppData\Local\Temp\WPDNSE\{1B651BB3-0000-0000-0000-000000000000}\IMG_20230321_204325.jpg"/>
          <p:cNvPicPr>
            <a:picLocks noChangeAspect="1" noChangeArrowheads="1"/>
          </p:cNvPicPr>
          <p:nvPr/>
        </p:nvPicPr>
        <p:blipFill>
          <a:blip r:embed="rId9" cstate="print"/>
          <a:srcRect l="20867" t="35417"/>
          <a:stretch>
            <a:fillRect/>
          </a:stretch>
        </p:blipFill>
        <p:spPr bwMode="auto">
          <a:xfrm>
            <a:off x="1857356" y="5072074"/>
            <a:ext cx="1148721" cy="124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357166"/>
            <a:ext cx="707236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 результаты: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понимать необходимость занятий по гигиене и самообслуживанию;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воспитать привычку убирать вещи на место после занятий;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применение предметов санитарии и гигиены;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умение пользоваться предметами гигиены;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правильно, в нужной последовательности мыть лицо и руки, пользуясь мылом, антисептическими   средствами;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перед мытьём рук и умыванием подворачивать рукава рубашки, правильно вытираться,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пользоваться индивидуальной расчёской, носовым платком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уметь правильно пользоваться туалетной бумагой, мыть руки после посещения туалета.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218" name="Picture 2" descr="C:\Users\Admin\AppData\Local\Temp\WPDNSE\{1B666462-0000-0000-0000-000000000000}\IMG_20230321_185535.jpg"/>
          <p:cNvPicPr>
            <a:picLocks noChangeAspect="1" noChangeArrowheads="1"/>
          </p:cNvPicPr>
          <p:nvPr/>
        </p:nvPicPr>
        <p:blipFill>
          <a:blip r:embed="rId2" cstate="print"/>
          <a:srcRect l="12543" t="11458" r="15318" b="5208"/>
          <a:stretch>
            <a:fillRect/>
          </a:stretch>
        </p:blipFill>
        <p:spPr bwMode="auto">
          <a:xfrm>
            <a:off x="7429520" y="642918"/>
            <a:ext cx="1071570" cy="164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Admin\AppData\Local\Temp\WPDNSE\{1B666462-0000-0000-0000-000000000000}\IMG_20230321_204943.jpg"/>
          <p:cNvPicPr>
            <a:picLocks noChangeAspect="1" noChangeArrowheads="1"/>
          </p:cNvPicPr>
          <p:nvPr/>
        </p:nvPicPr>
        <p:blipFill>
          <a:blip r:embed="rId3" cstate="print"/>
          <a:srcRect l="11156" t="21875" r="12543"/>
          <a:stretch>
            <a:fillRect/>
          </a:stretch>
        </p:blipFill>
        <p:spPr bwMode="auto">
          <a:xfrm>
            <a:off x="7429520" y="2571744"/>
            <a:ext cx="1204927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dmin\AppData\Local\Temp\WPDNSE\{1B666462-0000-0000-0000-000000000000}\IMG_20230320_194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4429132"/>
            <a:ext cx="134100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77153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Важнейшим моментом эффективного обучения, является его</a:t>
            </a:r>
            <a:br>
              <a:rPr lang="ru-RU" dirty="0" smtClean="0"/>
            </a:br>
            <a:r>
              <a:rPr lang="ru-RU" dirty="0" smtClean="0"/>
              <a:t>цикличность, то есть повторяемость действий воспитателя и обучающегося, от постановки цели к оценке результата.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Грамотно организованное и методически чётко проводимое</a:t>
            </a:r>
            <a:br>
              <a:rPr lang="ru-RU" dirty="0" smtClean="0"/>
            </a:br>
            <a:r>
              <a:rPr lang="ru-RU" dirty="0" smtClean="0"/>
              <a:t>комплексное (обучающиеся, родители и педагоги) и гигиеническое воспитание с обязательной преемственностью между всеми организаторами образовательного процесса позволяет значительно повысить гигиенические</a:t>
            </a:r>
            <a:br>
              <a:rPr lang="ru-RU" dirty="0" smtClean="0"/>
            </a:br>
            <a:r>
              <a:rPr lang="ru-RU" dirty="0" smtClean="0"/>
              <a:t>знания обучающихся и на их основе выработать твердые навыки, которые в свою очередь будут способствовать укреплению физического и психического здоровья подрастающего поколения. </a:t>
            </a:r>
          </a:p>
          <a:p>
            <a:endParaRPr lang="ru-RU" dirty="0" smtClean="0"/>
          </a:p>
          <a:p>
            <a:r>
              <a:rPr lang="ru-RU" dirty="0" smtClean="0"/>
              <a:t>Результативностью проводимой работы по гигиеническому воспитанию обучающихся является владение знаниями и выработка соответствующих возрасту устойчивых навыков здоровьесберегающего поведения в вопросах знания своего тела.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28604"/>
            <a:ext cx="76438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Цели.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1.Формирование ценностного отношения к здоровью и здоровому образу жизни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2.Формирование гигиенических навыков, выработать привычку к личной гигиене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0043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3.формирование у обучающихся знаний, </a:t>
            </a:r>
          </a:p>
          <a:p>
            <a:r>
              <a:rPr lang="ru-RU" sz="2400" dirty="0" smtClean="0"/>
              <a:t>умений и навыков по здоровому образу жизни.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714356"/>
            <a:ext cx="8286808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Формирование гигиенических навыков является одной из важнейших задач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работе вечерней группе.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Значительное место в коррекционно-воспитательной работе с обучающимися занимает обучение их навыкам самообслуживания. «Гигиена и самообслуживание» для обучающихся с нарушением интеллекта является средством формирования умений и навыков по самостоятельному обслуживанию своих потребностей. Основой полноценного развития обучающихся является приобщение его к основам здорового образа жизни, освоению навыков личной гигиены.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357166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Гигиена и самообслуживание.</a:t>
            </a:r>
            <a:endParaRPr lang="ru-RU" sz="1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AppData\Local\Temp\WPDNSE\{1B5E7944-0000-0000-0000-000000000000}\IMG_20230329_192534.jpg"/>
          <p:cNvPicPr>
            <a:picLocks noChangeAspect="1" noChangeArrowheads="1"/>
          </p:cNvPicPr>
          <p:nvPr/>
        </p:nvPicPr>
        <p:blipFill>
          <a:blip r:embed="rId2" cstate="print"/>
          <a:srcRect t="25000" r="4219" b="22916"/>
          <a:stretch>
            <a:fillRect/>
          </a:stretch>
        </p:blipFill>
        <p:spPr bwMode="auto">
          <a:xfrm>
            <a:off x="4786314" y="4357694"/>
            <a:ext cx="2714644" cy="196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Admin\AppData\Local\Temp\WPDNSE\{1B5E7944-0000-0000-0000-000000000000}\IMG_20230329_180652.jpg"/>
          <p:cNvPicPr>
            <a:picLocks noChangeAspect="1" noChangeArrowheads="1"/>
          </p:cNvPicPr>
          <p:nvPr/>
        </p:nvPicPr>
        <p:blipFill>
          <a:blip r:embed="rId3" cstate="print"/>
          <a:srcRect t="17708" r="57" b="18750"/>
          <a:stretch>
            <a:fillRect/>
          </a:stretch>
        </p:blipFill>
        <p:spPr bwMode="auto">
          <a:xfrm>
            <a:off x="1928794" y="4429132"/>
            <a:ext cx="2286016" cy="193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714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Здоровый образ жизни обучающихся во многом определяется образом жизни родителей и среды, в которой он растет и воспитывается. При этом следует учитывать, что обучающийся не в состоянии самостоятельно обеспечить соответствующий способ жизнедеятельности.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Чем младше обучающийся, тем более он пассивен в</a:t>
            </a:r>
            <a:br>
              <a:rPr lang="ru-RU" dirty="0" smtClean="0"/>
            </a:br>
            <a:r>
              <a:rPr lang="ru-RU" dirty="0" smtClean="0"/>
              <a:t>плане формирования здорового образа жизни, но от того, как организована его жизнедеятельность, во многом будет зависеть и будущее поведение.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Эффективно формировать здоровый стиль поведения можно лишь, опираясь </a:t>
            </a:r>
            <a:r>
              <a:rPr lang="ru-RU" dirty="0" smtClean="0"/>
              <a:t>на знание </a:t>
            </a:r>
            <a:r>
              <a:rPr lang="ru-RU" dirty="0" smtClean="0"/>
              <a:t>реального образа жизни детей и подростков с учетом пола, возраста.</a:t>
            </a:r>
            <a:endParaRPr lang="ru-RU" dirty="0"/>
          </a:p>
        </p:txBody>
      </p:sp>
      <p:pic>
        <p:nvPicPr>
          <p:cNvPr id="3" name="Picture 3" descr="C:\Users\Admin\AppData\Local\Temp\WPDNSE\{1B651BB3-0000-0000-0000-000000000000}\IMG_20230315_201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071942"/>
            <a:ext cx="1341009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Admin\AppData\Local\Temp\WPDNSE\{1B651BB3-0000-0000-0000-000000000000}\IMG_20230315_193206.jpg"/>
          <p:cNvPicPr>
            <a:picLocks noChangeAspect="1" noChangeArrowheads="1"/>
          </p:cNvPicPr>
          <p:nvPr/>
        </p:nvPicPr>
        <p:blipFill>
          <a:blip r:embed="rId3" cstate="print"/>
          <a:srcRect l="8381" r="9768" b="4166"/>
          <a:stretch>
            <a:fillRect/>
          </a:stretch>
        </p:blipFill>
        <p:spPr bwMode="auto">
          <a:xfrm>
            <a:off x="7286644" y="1643050"/>
            <a:ext cx="1285884" cy="200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Гигиеническое воспитание и обучение обучающихся представляет собой комплексную просветительную, обучающую и воспитательную</a:t>
            </a:r>
            <a:br>
              <a:rPr lang="ru-RU" sz="2000" dirty="0" smtClean="0"/>
            </a:br>
            <a:r>
              <a:rPr lang="ru-RU" sz="2000" dirty="0" smtClean="0"/>
              <a:t>деятельность, направленную на формирование позитивного в отношении здоровья стиля жизни отдельно взятого ребенка.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</p:txBody>
      </p:sp>
      <p:pic>
        <p:nvPicPr>
          <p:cNvPr id="3" name="Picture 2" descr="C:\Users\Admin\AppData\Local\Temp\WPDNSE\{1B5E7944-0000-0000-0000-000000000000}\IMG_20230329_18115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33058" r="-1492" b="15680"/>
          <a:stretch>
            <a:fillRect/>
          </a:stretch>
        </p:blipFill>
        <p:spPr bwMode="auto">
          <a:xfrm>
            <a:off x="2110261" y="3071810"/>
            <a:ext cx="4533441" cy="304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70009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Гигиеническое воспитание базируется на физиологической основе образования условных связей. </a:t>
            </a:r>
          </a:p>
          <a:p>
            <a:endParaRPr lang="ru-RU" sz="2000" dirty="0" smtClean="0"/>
          </a:p>
          <a:p>
            <a:r>
              <a:rPr lang="ru-RU" sz="2000" dirty="0" smtClean="0"/>
              <a:t>Гигиенические навыки, как всякий условный</a:t>
            </a:r>
            <a:br>
              <a:rPr lang="ru-RU" sz="2000" dirty="0" smtClean="0"/>
            </a:br>
            <a:r>
              <a:rPr lang="ru-RU" sz="2000" dirty="0" smtClean="0"/>
              <a:t>рефлекс для своего закрепления нуждается в систематическом повторении при</a:t>
            </a:r>
            <a:br>
              <a:rPr lang="ru-RU" sz="2000" dirty="0" smtClean="0"/>
            </a:br>
            <a:r>
              <a:rPr lang="ru-RU" sz="2000" dirty="0" smtClean="0"/>
              <a:t>создании определенной обстановки, соблюдения установленного времени их проведения и последовательности выполнения.</a:t>
            </a:r>
            <a:endParaRPr lang="ru-RU" sz="2000" dirty="0"/>
          </a:p>
        </p:txBody>
      </p:sp>
      <p:pic>
        <p:nvPicPr>
          <p:cNvPr id="3" name="Picture 2" descr="Основные правила гигиены для школьников 2"/>
          <p:cNvPicPr>
            <a:picLocks noChangeAspect="1" noChangeArrowheads="1"/>
          </p:cNvPicPr>
          <p:nvPr/>
        </p:nvPicPr>
        <p:blipFill>
          <a:blip r:embed="rId2"/>
          <a:srcRect l="3606" t="9636" r="7451" b="10064"/>
          <a:stretch>
            <a:fillRect/>
          </a:stretch>
        </p:blipFill>
        <p:spPr bwMode="auto">
          <a:xfrm>
            <a:off x="4857752" y="4071942"/>
            <a:ext cx="306611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Гигиеническое обучение и воспитание как процесс проходит</a:t>
            </a:r>
            <a:br>
              <a:rPr lang="ru-RU" dirty="0" smtClean="0"/>
            </a:br>
            <a:r>
              <a:rPr lang="ru-RU" dirty="0" smtClean="0"/>
              <a:t>через последовательное формирование определенных уровней гигиенической культуры индивидуума, группы лиц.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знания – овладение определенной информацией о</a:t>
            </a:r>
            <a:br>
              <a:rPr lang="ru-RU" dirty="0" smtClean="0"/>
            </a:br>
            <a:r>
              <a:rPr lang="ru-RU" dirty="0" smtClean="0"/>
              <a:t>необходимости соблюдений гигиенических правил;</a:t>
            </a:r>
            <a:br>
              <a:rPr lang="ru-RU" dirty="0" smtClean="0"/>
            </a:br>
            <a:r>
              <a:rPr lang="ru-RU" dirty="0" smtClean="0"/>
              <a:t>2.убеждения – трансформация в сознании человека знаний в</a:t>
            </a:r>
            <a:br>
              <a:rPr lang="ru-RU" dirty="0" smtClean="0"/>
            </a:br>
            <a:r>
              <a:rPr lang="ru-RU" dirty="0" smtClean="0"/>
              <a:t>твердую уверенность в их закономерности и необходимости;</a:t>
            </a:r>
            <a:br>
              <a:rPr lang="ru-RU" dirty="0" smtClean="0"/>
            </a:br>
            <a:r>
              <a:rPr lang="ru-RU" dirty="0" smtClean="0"/>
              <a:t>3.умения – выработка способности следовать рациональному</a:t>
            </a:r>
            <a:br>
              <a:rPr lang="ru-RU" dirty="0" smtClean="0"/>
            </a:br>
            <a:r>
              <a:rPr lang="ru-RU" dirty="0" smtClean="0"/>
              <a:t>сочетанию различных компонентов здорового поведения;</a:t>
            </a:r>
            <a:br>
              <a:rPr lang="ru-RU" dirty="0" smtClean="0"/>
            </a:br>
            <a:r>
              <a:rPr lang="ru-RU" dirty="0" smtClean="0"/>
              <a:t>4.навыки – выработка динамического стереотипа в выполнении</a:t>
            </a:r>
            <a:br>
              <a:rPr lang="ru-RU" dirty="0" smtClean="0"/>
            </a:br>
            <a:r>
              <a:rPr lang="ru-RU" dirty="0" smtClean="0"/>
              <a:t>комплекса гигиенических мероприятий;</a:t>
            </a:r>
            <a:br>
              <a:rPr lang="ru-RU" dirty="0" smtClean="0"/>
            </a:br>
            <a:r>
              <a:rPr lang="ru-RU" dirty="0" smtClean="0"/>
              <a:t>5.привычки – сложившийся способ поведения, осуществление которого в определённой ситуации приобретает для обучающего характер потребности. Каждый из перечисленных компонентов является необходимым</a:t>
            </a:r>
            <a:br>
              <a:rPr lang="ru-RU" dirty="0" smtClean="0"/>
            </a:br>
            <a:r>
              <a:rPr lang="ru-RU" dirty="0" smtClean="0"/>
              <a:t>условием достижения конечной цели гигиенического обучения и воспитания.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эффективной работы с обучающимися в процессе реализации практической работы, используются разнообразные формы занятий. </a:t>
            </a:r>
          </a:p>
          <a:p>
            <a:r>
              <a:rPr lang="ru-RU" dirty="0" smtClean="0"/>
              <a:t>Сюжетные и ролевые игры:</a:t>
            </a:r>
          </a:p>
          <a:p>
            <a:r>
              <a:rPr lang="ru-RU" dirty="0" smtClean="0"/>
              <a:t>практические упражнения, рисунки, раскраски.</a:t>
            </a:r>
          </a:p>
          <a:p>
            <a:r>
              <a:rPr lang="ru-RU" dirty="0" smtClean="0"/>
              <a:t>просмотр мультфильмов.</a:t>
            </a:r>
            <a:endParaRPr lang="ru-RU" dirty="0"/>
          </a:p>
        </p:txBody>
      </p:sp>
      <p:pic>
        <p:nvPicPr>
          <p:cNvPr id="5122" name="Picture 2" descr="C:\Users\Admin\AppData\Local\Temp\WPDNSE\{1B651BB3-0000-0000-0000-000000000000}\IMG_20230329_181256.jpg"/>
          <p:cNvPicPr>
            <a:picLocks noChangeAspect="1" noChangeArrowheads="1"/>
          </p:cNvPicPr>
          <p:nvPr/>
        </p:nvPicPr>
        <p:blipFill>
          <a:blip r:embed="rId2" cstate="print"/>
          <a:srcRect b="18750"/>
          <a:stretch>
            <a:fillRect/>
          </a:stretch>
        </p:blipFill>
        <p:spPr bwMode="auto">
          <a:xfrm>
            <a:off x="714348" y="2928934"/>
            <a:ext cx="151843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Admin\AppData\Local\Temp\WPDNSE\{1B651BB3-0000-0000-0000-000000000000}\IMG_20230329_181300.jpg"/>
          <p:cNvPicPr>
            <a:picLocks noChangeAspect="1" noChangeArrowheads="1"/>
          </p:cNvPicPr>
          <p:nvPr/>
        </p:nvPicPr>
        <p:blipFill>
          <a:blip r:embed="rId3" cstate="print"/>
          <a:srcRect t="18750" b="5208"/>
          <a:stretch>
            <a:fillRect/>
          </a:stretch>
        </p:blipFill>
        <p:spPr bwMode="auto">
          <a:xfrm>
            <a:off x="6858016" y="3000372"/>
            <a:ext cx="1574585" cy="159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Admin\AppData\Local\Temp\WPDNSE\{1B651BB3-0000-0000-0000-000000000000}\IMG_20230329_185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000372"/>
            <a:ext cx="1126676" cy="150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Admin\AppData\Local\Temp\WPDNSE\{1B651BB3-0000-0000-0000-000000000000}\IMG_20230329_185146.jpg"/>
          <p:cNvPicPr>
            <a:picLocks noChangeAspect="1" noChangeArrowheads="1"/>
          </p:cNvPicPr>
          <p:nvPr/>
        </p:nvPicPr>
        <p:blipFill>
          <a:blip r:embed="rId5" cstate="print"/>
          <a:srcRect t="8333"/>
          <a:stretch>
            <a:fillRect/>
          </a:stretch>
        </p:blipFill>
        <p:spPr bwMode="auto">
          <a:xfrm rot="20857679">
            <a:off x="627097" y="4813991"/>
            <a:ext cx="1066199" cy="130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C:\Users\Admin\AppData\Local\Temp\WPDNSE\{1B651BB3-0000-0000-0000-000000000000}\IMG_20230329_190422.jpg"/>
          <p:cNvPicPr>
            <a:picLocks noChangeAspect="1" noChangeArrowheads="1"/>
          </p:cNvPicPr>
          <p:nvPr/>
        </p:nvPicPr>
        <p:blipFill>
          <a:blip r:embed="rId6" cstate="print"/>
          <a:srcRect l="11479" t="5208" b="12500"/>
          <a:stretch>
            <a:fillRect/>
          </a:stretch>
        </p:blipFill>
        <p:spPr bwMode="auto">
          <a:xfrm>
            <a:off x="4643438" y="4929198"/>
            <a:ext cx="1101851" cy="136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C:\Users\Admin\AppData\Local\Temp\WPDNSE\{1B651BB3-0000-0000-0000-000000000000}\IMG_20230329_191228.jpg"/>
          <p:cNvPicPr>
            <a:picLocks noChangeAspect="1" noChangeArrowheads="1"/>
          </p:cNvPicPr>
          <p:nvPr/>
        </p:nvPicPr>
        <p:blipFill>
          <a:blip r:embed="rId7" cstate="print"/>
          <a:srcRect l="9768" b="15625"/>
          <a:stretch>
            <a:fillRect/>
          </a:stretch>
        </p:blipFill>
        <p:spPr bwMode="auto">
          <a:xfrm rot="555734">
            <a:off x="7215206" y="4786322"/>
            <a:ext cx="1032541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 descr="C:\Users\Admin\AppData\Local\Temp\WPDNSE\{1B651BB3-0000-0000-0000-000000000000}\IMG_20230329_191505.jpg"/>
          <p:cNvPicPr>
            <a:picLocks noChangeAspect="1" noChangeArrowheads="1"/>
          </p:cNvPicPr>
          <p:nvPr/>
        </p:nvPicPr>
        <p:blipFill>
          <a:blip r:embed="rId8" cstate="print"/>
          <a:srcRect l="12543" r="5606" b="17708"/>
          <a:stretch>
            <a:fillRect/>
          </a:stretch>
        </p:blipFill>
        <p:spPr bwMode="auto">
          <a:xfrm rot="563915">
            <a:off x="6005986" y="4997363"/>
            <a:ext cx="973179" cy="130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 descr="C:\Users\Admin\AppData\Local\Temp\WPDNSE\{1B651BB3-0000-0000-0000-000000000000}\IMG_20230329_192249.jpg"/>
          <p:cNvPicPr>
            <a:picLocks noChangeAspect="1" noChangeArrowheads="1"/>
          </p:cNvPicPr>
          <p:nvPr/>
        </p:nvPicPr>
        <p:blipFill>
          <a:blip r:embed="rId9" cstate="print"/>
          <a:srcRect t="10416" r="12543" b="6250"/>
          <a:stretch>
            <a:fillRect/>
          </a:stretch>
        </p:blipFill>
        <p:spPr bwMode="auto">
          <a:xfrm>
            <a:off x="3357554" y="4929198"/>
            <a:ext cx="1071570" cy="135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1" name="Picture 11" descr="C:\Users\Admin\AppData\Local\Temp\WPDNSE\{1B651BB3-0000-0000-0000-000000000000}\IMG_20230329_192328.jpg"/>
          <p:cNvPicPr>
            <a:picLocks noChangeAspect="1" noChangeArrowheads="1"/>
          </p:cNvPicPr>
          <p:nvPr/>
        </p:nvPicPr>
        <p:blipFill>
          <a:blip r:embed="rId10" cstate="print"/>
          <a:srcRect l="13930" r="2832" b="17708"/>
          <a:stretch>
            <a:fillRect/>
          </a:stretch>
        </p:blipFill>
        <p:spPr bwMode="auto">
          <a:xfrm rot="20511535">
            <a:off x="1974495" y="4915049"/>
            <a:ext cx="1046941" cy="137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2" name="Picture 12" descr="C:\Users\Admin\AppData\Local\Temp\WPDNSE\{1B651BB3-0000-0000-0000-000000000000}\IMG_20230329_192525.jpg"/>
          <p:cNvPicPr>
            <a:picLocks noChangeAspect="1" noChangeArrowheads="1"/>
          </p:cNvPicPr>
          <p:nvPr/>
        </p:nvPicPr>
        <p:blipFill>
          <a:blip r:embed="rId11" cstate="print"/>
          <a:srcRect t="23958" b="19791"/>
          <a:stretch>
            <a:fillRect/>
          </a:stretch>
        </p:blipFill>
        <p:spPr bwMode="auto">
          <a:xfrm>
            <a:off x="2714612" y="2786058"/>
            <a:ext cx="2643206" cy="198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Admin\AppData\Local\Temp\WPDNSE\{1B666462-0000-0000-0000-000000000000}\IMG_20230329_18511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44" y="1214422"/>
            <a:ext cx="1269799" cy="169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790</TotalTime>
  <Words>669</Words>
  <PresentationFormat>Экран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88</cp:revision>
  <dcterms:created xsi:type="dcterms:W3CDTF">2023-03-18T02:48:50Z</dcterms:created>
  <dcterms:modified xsi:type="dcterms:W3CDTF">2023-04-06T09:47:01Z</dcterms:modified>
</cp:coreProperties>
</file>