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1" r:id="rId2"/>
    <p:sldId id="274" r:id="rId3"/>
    <p:sldId id="276" r:id="rId4"/>
    <p:sldId id="278" r:id="rId5"/>
    <p:sldId id="269" r:id="rId6"/>
    <p:sldId id="270" r:id="rId7"/>
    <p:sldId id="275" r:id="rId8"/>
    <p:sldId id="267" r:id="rId9"/>
    <p:sldId id="285" r:id="rId10"/>
    <p:sldId id="290" r:id="rId11"/>
    <p:sldId id="279" r:id="rId12"/>
    <p:sldId id="266" r:id="rId13"/>
    <p:sldId id="271" r:id="rId14"/>
    <p:sldId id="289" r:id="rId15"/>
    <p:sldId id="282" r:id="rId16"/>
    <p:sldId id="288" r:id="rId17"/>
    <p:sldId id="283" r:id="rId18"/>
    <p:sldId id="284" r:id="rId19"/>
    <p:sldId id="287" r:id="rId20"/>
    <p:sldId id="264" r:id="rId21"/>
    <p:sldId id="280" r:id="rId22"/>
    <p:sldId id="273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 autoAdjust="0"/>
    <p:restoredTop sz="94714" autoAdjust="0"/>
  </p:normalViewPr>
  <p:slideViewPr>
    <p:cSldViewPr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06.04.2023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06.04.2023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06.04.2023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06.04.2023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06.04.2023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06.04.2023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06.04.2023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06.04.2023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06.04.2023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06.04.2023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06.04.2023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06.04.2023</a:t>
            </a:fld>
            <a:endParaRPr lang="ru-RU" dirty="0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3" Type="http://schemas.openxmlformats.org/officeDocument/2006/relationships/image" Target="../media/image58.jpeg"/><Relationship Id="rId7" Type="http://schemas.openxmlformats.org/officeDocument/2006/relationships/image" Target="../media/image62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jpeg"/><Relationship Id="rId3" Type="http://schemas.openxmlformats.org/officeDocument/2006/relationships/image" Target="../media/image69.jpeg"/><Relationship Id="rId7" Type="http://schemas.openxmlformats.org/officeDocument/2006/relationships/image" Target="../media/image73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jpeg"/><Relationship Id="rId5" Type="http://schemas.openxmlformats.org/officeDocument/2006/relationships/image" Target="../media/image71.jpeg"/><Relationship Id="rId4" Type="http://schemas.openxmlformats.org/officeDocument/2006/relationships/image" Target="../media/image70.jpeg"/><Relationship Id="rId9" Type="http://schemas.openxmlformats.org/officeDocument/2006/relationships/image" Target="../media/image7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8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12" Type="http://schemas.openxmlformats.org/officeDocument/2006/relationships/image" Target="../media/image18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11" Type="http://schemas.openxmlformats.org/officeDocument/2006/relationships/image" Target="../media/image17.jpeg"/><Relationship Id="rId5" Type="http://schemas.openxmlformats.org/officeDocument/2006/relationships/image" Target="../media/image11.jpeg"/><Relationship Id="rId10" Type="http://schemas.openxmlformats.org/officeDocument/2006/relationships/image" Target="../media/image16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285720" y="285728"/>
            <a:ext cx="821537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</a:t>
            </a:r>
            <a:endParaRPr kumimoji="0" lang="ru-RU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218" name="Rectangle 2"/>
          <p:cNvSpPr>
            <a:spLocks noChangeArrowheads="1"/>
          </p:cNvSpPr>
          <p:nvPr/>
        </p:nvSpPr>
        <p:spPr bwMode="auto">
          <a:xfrm rot="10800000" flipV="1">
            <a:off x="571472" y="-193444"/>
            <a:ext cx="8001056" cy="2985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normalizeH="0" baseline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Тема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Times New Roman" pitchFamily="18" charset="0"/>
                <a:cs typeface="Times New Roman" pitchFamily="18" charset="0"/>
              </a:rPr>
              <a:t>Здоровьезберегающие технологии, как основной фактор сохранения и укрепления здоровья.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1" i="0" u="none" strike="noStrike" normalizeH="0" baseline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42910" y="2357430"/>
            <a:ext cx="807249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Здоровьесберегающие технологии - это совокупность приемов и методов организации учебно-воспитательного процесса без ущерба для здоровья обучающихся, система мер, включающая взаимосвязь и взаимодействие всех факторов образовательной среды, направленная на сохранение и укрепление здоровья обучающихся,на всех этапах его развития.</a:t>
            </a:r>
            <a:endParaRPr lang="ru-RU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AppData\Local\Temp\WPDNSE\{1B5E7944-0000-0000-0000-000000000000}\IMG_20230321_190714.jpg"/>
          <p:cNvPicPr>
            <a:picLocks noChangeAspect="1" noChangeArrowheads="1"/>
          </p:cNvPicPr>
          <p:nvPr/>
        </p:nvPicPr>
        <p:blipFill>
          <a:blip r:embed="rId2" cstate="print"/>
          <a:srcRect l="13019" r="12886"/>
          <a:stretch>
            <a:fillRect/>
          </a:stretch>
        </p:blipFill>
        <p:spPr bwMode="auto">
          <a:xfrm>
            <a:off x="6500826" y="500042"/>
            <a:ext cx="1643074" cy="29532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571472" y="428604"/>
            <a:ext cx="4915128" cy="17851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Это познавательные беседы:</a:t>
            </a:r>
          </a:p>
          <a:p>
            <a:r>
              <a:rPr lang="ru-RU" dirty="0" smtClean="0"/>
              <a:t>Уроки Мойдодыра.</a:t>
            </a:r>
          </a:p>
          <a:p>
            <a:r>
              <a:rPr lang="ru-RU" dirty="0" smtClean="0"/>
              <a:t>Новые приключения Бобра-Суперзуба.</a:t>
            </a:r>
          </a:p>
          <a:p>
            <a:r>
              <a:rPr lang="ru-RU" dirty="0" smtClean="0"/>
              <a:t>Здоровье-это жизнь.</a:t>
            </a:r>
          </a:p>
          <a:p>
            <a:r>
              <a:rPr lang="ru-RU" dirty="0" smtClean="0"/>
              <a:t>Режим дня. Моё тело.</a:t>
            </a:r>
          </a:p>
          <a:p>
            <a:endParaRPr lang="ru-RU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571472" y="1928802"/>
            <a:ext cx="3357586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Чтение книг.</a:t>
            </a:r>
          </a:p>
          <a:p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1472" y="2214554"/>
            <a:ext cx="3974165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Настольная книга для девочек.</a:t>
            </a:r>
          </a:p>
          <a:p>
            <a:r>
              <a:rPr lang="ru-RU" dirty="0" smtClean="0"/>
              <a:t>Дочки матери.</a:t>
            </a:r>
          </a:p>
          <a:p>
            <a:r>
              <a:rPr lang="ru-RU" dirty="0" smtClean="0"/>
              <a:t>Будьте здоровы.</a:t>
            </a:r>
          </a:p>
          <a:p>
            <a:r>
              <a:rPr lang="ru-RU" dirty="0" smtClean="0"/>
              <a:t>Правила эти запомните дети.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7170" name="Picture 2" descr="C:\Users\Admin\AppData\Local\Temp\WPDNSE\{1B651BB3-0000-0000-0000-000000000000}\IMG_20230322_190306.jpg"/>
          <p:cNvPicPr>
            <a:picLocks noChangeAspect="1" noChangeArrowheads="1"/>
          </p:cNvPicPr>
          <p:nvPr/>
        </p:nvPicPr>
        <p:blipFill>
          <a:blip r:embed="rId3" cstate="print"/>
          <a:srcRect l="8381" t="33333" r="5606" b="16666"/>
          <a:stretch>
            <a:fillRect/>
          </a:stretch>
        </p:blipFill>
        <p:spPr bwMode="auto">
          <a:xfrm>
            <a:off x="571472" y="3714752"/>
            <a:ext cx="2030029" cy="15716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4" name="Picture 2" descr="C:\Users\Admin\AppData\Local\Temp\WPDNSE\{1B666462-0000-0000-0000-000000000000}\IMG_20230119_181932.jpg"/>
          <p:cNvPicPr>
            <a:picLocks noChangeAspect="1" noChangeArrowheads="1"/>
          </p:cNvPicPr>
          <p:nvPr/>
        </p:nvPicPr>
        <p:blipFill>
          <a:blip r:embed="rId4" cstate="print"/>
          <a:srcRect t="9375" b="9375"/>
          <a:stretch>
            <a:fillRect/>
          </a:stretch>
        </p:blipFill>
        <p:spPr bwMode="auto">
          <a:xfrm>
            <a:off x="4214810" y="4572008"/>
            <a:ext cx="1643074" cy="17779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5" name="Picture 3" descr="C:\Users\Admin\AppData\Local\Temp\WPDNSE\{1B666462-0000-0000-0000-000000000000}\IMG_20230302_193206.jpg"/>
          <p:cNvPicPr>
            <a:picLocks noChangeAspect="1" noChangeArrowheads="1"/>
          </p:cNvPicPr>
          <p:nvPr/>
        </p:nvPicPr>
        <p:blipFill>
          <a:blip r:embed="rId5" cstate="print"/>
          <a:srcRect t="9524"/>
          <a:stretch>
            <a:fillRect/>
          </a:stretch>
        </p:blipFill>
        <p:spPr bwMode="auto">
          <a:xfrm>
            <a:off x="2643174" y="4714884"/>
            <a:ext cx="1357322" cy="16355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6" name="Picture 4" descr="C:\Users\Admin\AppData\Local\Temp\WPDNSE\{1B666462-0000-0000-0000-000000000000}\IMG_20230315_19320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29322" y="3786190"/>
            <a:ext cx="1288833" cy="17164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7" name="Picture 5" descr="C:\Users\Admin\AppData\Local\Temp\WPDNSE\{1B666462-0000-0000-0000-000000000000}\IMG_20230315_19312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29520" y="3786190"/>
            <a:ext cx="1303929" cy="17365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098" name="Picture 2" descr="C:\Users\Admin\AppData\Local\Temp\WPDNSE\{1B67B5F7-0000-0000-0000-000000000000}\IMG_20230405_200756.jpg"/>
          <p:cNvPicPr>
            <a:picLocks noChangeAspect="1" noChangeArrowheads="1"/>
          </p:cNvPicPr>
          <p:nvPr/>
        </p:nvPicPr>
        <p:blipFill>
          <a:blip r:embed="rId8" cstate="print"/>
          <a:srcRect l="8381" t="13541" r="2832"/>
          <a:stretch>
            <a:fillRect/>
          </a:stretch>
        </p:blipFill>
        <p:spPr bwMode="auto">
          <a:xfrm>
            <a:off x="4929190" y="1643050"/>
            <a:ext cx="1428760" cy="18529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714348" y="500042"/>
            <a:ext cx="7286676" cy="2616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В процессе занятий у обучающихся вырабатываются практические умения и навыки, необходимые для их повседневной жизни. Занятия являются средством активного познания окружающей действительности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Практическая деятельность является наиболее понятной и доступной </a:t>
            </a:r>
            <a:r>
              <a:rPr lang="ru-RU" dirty="0" smtClean="0">
                <a:ea typeface="Times New Roman" pitchFamily="18" charset="0"/>
                <a:cs typeface="Times New Roman" pitchFamily="18" charset="0"/>
              </a:rPr>
              <a:t>для обучающихся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. Формирование санитарно-гигиенических навыков и навыков самообслуживания, представляет собой начальный этап по трудовому воспитанию обучающихся.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1026" name="Picture 2" descr="C:\Users\Admin\AppData\Local\Temp\WPDNSE\{1B666462-0000-0000-0000-000000000000}\IMG_20230321_2039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3786190"/>
            <a:ext cx="1394630" cy="18573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7" name="Picture 3" descr="C:\Users\Admin\AppData\Local\Temp\WPDNSE\{1B666462-0000-0000-0000-000000000000}\IMG_20230321_204217.jpg"/>
          <p:cNvPicPr>
            <a:picLocks noChangeAspect="1" noChangeArrowheads="1"/>
          </p:cNvPicPr>
          <p:nvPr/>
        </p:nvPicPr>
        <p:blipFill>
          <a:blip r:embed="rId3" cstate="print"/>
          <a:srcRect r="18092" b="11458"/>
          <a:stretch>
            <a:fillRect/>
          </a:stretch>
        </p:blipFill>
        <p:spPr bwMode="auto">
          <a:xfrm>
            <a:off x="2071670" y="4429132"/>
            <a:ext cx="1285884" cy="18512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8" name="Picture 4" descr="C:\Users\Admin\AppData\Local\Temp\WPDNSE\{1B666462-0000-0000-0000-000000000000}\IMG_20230321_204943.jpg"/>
          <p:cNvPicPr>
            <a:picLocks noChangeAspect="1" noChangeArrowheads="1"/>
          </p:cNvPicPr>
          <p:nvPr/>
        </p:nvPicPr>
        <p:blipFill>
          <a:blip r:embed="rId4" cstate="print"/>
          <a:srcRect l="11156" t="20833"/>
          <a:stretch>
            <a:fillRect/>
          </a:stretch>
        </p:blipFill>
        <p:spPr bwMode="auto">
          <a:xfrm>
            <a:off x="5357818" y="4357694"/>
            <a:ext cx="1571636" cy="18651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9" name="Picture 5" descr="C:\Users\Admin\AppData\Local\Temp\WPDNSE\{1B666462-0000-0000-0000-000000000000}\IMG_20230321_185907.jpg"/>
          <p:cNvPicPr>
            <a:picLocks noChangeAspect="1" noChangeArrowheads="1"/>
          </p:cNvPicPr>
          <p:nvPr/>
        </p:nvPicPr>
        <p:blipFill>
          <a:blip r:embed="rId5" cstate="print"/>
          <a:srcRect l="13930" t="14583" r="2832"/>
          <a:stretch>
            <a:fillRect/>
          </a:stretch>
        </p:blipFill>
        <p:spPr bwMode="auto">
          <a:xfrm>
            <a:off x="7215206" y="3286124"/>
            <a:ext cx="1359070" cy="18573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0" name="Picture 6" descr="C:\Users\Admin\AppData\Local\Temp\WPDNSE\{1B666462-0000-0000-0000-000000000000}\IMG_20230404_203851.jpg"/>
          <p:cNvPicPr>
            <a:picLocks noChangeAspect="1" noChangeArrowheads="1"/>
          </p:cNvPicPr>
          <p:nvPr/>
        </p:nvPicPr>
        <p:blipFill>
          <a:blip r:embed="rId6" cstate="print"/>
          <a:srcRect l="57"/>
          <a:stretch>
            <a:fillRect/>
          </a:stretch>
        </p:blipFill>
        <p:spPr bwMode="auto">
          <a:xfrm>
            <a:off x="3643306" y="4286256"/>
            <a:ext cx="1396050" cy="18603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642910" y="428604"/>
            <a:ext cx="7286676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Используемые приемы.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Calibri" pitchFamily="34" charset="0"/>
              </a:rPr>
              <a:t>Создание  атмосферы сотрудничества, деловой контакт, одобрение.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Calibri" pitchFamily="34" charset="0"/>
              </a:rPr>
              <a:t>Изучение высказываний бесед,умение поддерживать атмосферу радостного общения.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Calibri" pitchFamily="34" charset="0"/>
              </a:rPr>
              <a:t>Вызвать у обучающихся побуждение к деятельности с помощью комментариев, вызывающих положительные чувства, в связи с проделанной работой.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4098" name="Picture 2" descr="C:\Users\Admin\AppData\Local\Temp\WPDNSE\{1B666462-0000-0000-0000-000000000000}\IMG_20230313_2052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48" y="4429132"/>
            <a:ext cx="1360270" cy="18116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099" name="Picture 3" descr="C:\Users\Admin\AppData\Local\Temp\WPDNSE\{1B666462-0000-0000-0000-000000000000}\IMG_20230313_205413.jpg"/>
          <p:cNvPicPr>
            <a:picLocks noChangeAspect="1" noChangeArrowheads="1"/>
          </p:cNvPicPr>
          <p:nvPr/>
        </p:nvPicPr>
        <p:blipFill>
          <a:blip r:embed="rId3" cstate="print"/>
          <a:srcRect l="20867" t="15625"/>
          <a:stretch>
            <a:fillRect/>
          </a:stretch>
        </p:blipFill>
        <p:spPr bwMode="auto">
          <a:xfrm>
            <a:off x="7286644" y="2928934"/>
            <a:ext cx="1285884" cy="18259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100" name="Picture 4" descr="C:\Users\Admin\AppData\Local\Temp\WPDNSE\{1B666462-0000-0000-0000-000000000000}\IMG_20230313_205625.jpg"/>
          <p:cNvPicPr>
            <a:picLocks noChangeAspect="1" noChangeArrowheads="1"/>
          </p:cNvPicPr>
          <p:nvPr/>
        </p:nvPicPr>
        <p:blipFill>
          <a:blip r:embed="rId4" cstate="print"/>
          <a:srcRect t="16666" b="8333"/>
          <a:stretch>
            <a:fillRect/>
          </a:stretch>
        </p:blipFill>
        <p:spPr bwMode="auto">
          <a:xfrm>
            <a:off x="5857884" y="4643446"/>
            <a:ext cx="1500198" cy="14984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2" descr="C:\Users\Admin\AppData\Local\Temp\WPDNSE\{1B666462-0000-0000-0000-000000000000}\IMG_20230321_20392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596" y="4143380"/>
            <a:ext cx="1625029" cy="21642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4" name="Picture 2" descr="C:\Users\Admin\AppData\Local\Temp\WPDNSE\{1B67B5F7-0000-0000-0000-000000000000}\IMG_20230405_203701.jpg"/>
          <p:cNvPicPr>
            <a:picLocks noChangeAspect="1" noChangeArrowheads="1"/>
          </p:cNvPicPr>
          <p:nvPr/>
        </p:nvPicPr>
        <p:blipFill>
          <a:blip r:embed="rId6" cstate="print"/>
          <a:srcRect b="9375"/>
          <a:stretch>
            <a:fillRect/>
          </a:stretch>
        </p:blipFill>
        <p:spPr bwMode="auto">
          <a:xfrm>
            <a:off x="2214546" y="4214818"/>
            <a:ext cx="1716484" cy="20717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62" y="1571612"/>
            <a:ext cx="728667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 группе необходимо сформировать навыки личной и</a:t>
            </a:r>
            <a:br>
              <a:rPr lang="ru-RU" dirty="0" smtClean="0"/>
            </a:br>
            <a:r>
              <a:rPr lang="ru-RU" dirty="0" smtClean="0"/>
              <a:t>общественной гигиены; </a:t>
            </a:r>
          </a:p>
          <a:p>
            <a:endParaRPr lang="ru-RU" dirty="0" smtClean="0"/>
          </a:p>
          <a:p>
            <a:r>
              <a:rPr lang="ru-RU" dirty="0" smtClean="0"/>
              <a:t>содержать руки, лицо, тело волосы в чистоте, мыть мылом руки перед едой, после игры, посещения туалета,  пользования общими игрушками, книгами, после прогулки, мыть перед сном ноги.</a:t>
            </a:r>
          </a:p>
          <a:p>
            <a:endParaRPr lang="ru-RU" dirty="0" smtClean="0"/>
          </a:p>
          <a:p>
            <a:r>
              <a:rPr lang="ru-RU" dirty="0" smtClean="0"/>
              <a:t>чистить зубы утром после сна и вечером перед сном, полоскать рот после каждой еды.</a:t>
            </a:r>
          </a:p>
          <a:p>
            <a:endParaRPr lang="ru-RU" dirty="0" smtClean="0"/>
          </a:p>
          <a:p>
            <a:r>
              <a:rPr lang="ru-RU" dirty="0" smtClean="0"/>
              <a:t>обучающегося необходимо приучить соблюдать чистоту и аккуратность в одежде, в комнате.</a:t>
            </a:r>
            <a:br>
              <a:rPr lang="ru-RU" dirty="0" smtClean="0"/>
            </a:br>
            <a:r>
              <a:rPr lang="ru-RU" dirty="0" smtClean="0"/>
              <a:t>поддерживать порядок в шкафах, тумбочках.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28728" y="500042"/>
            <a:ext cx="61436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Правила личной гигиены</a:t>
            </a:r>
            <a:endParaRPr lang="ru-RU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AppData\Local\Temp\WPDNSE\{1B651BB3-0000-0000-0000-000000000000}\IMG_20230321_185535.jpg"/>
          <p:cNvPicPr>
            <a:picLocks noChangeAspect="1" noChangeArrowheads="1"/>
          </p:cNvPicPr>
          <p:nvPr/>
        </p:nvPicPr>
        <p:blipFill>
          <a:blip r:embed="rId2" cstate="print"/>
          <a:srcRect r="5000"/>
          <a:stretch>
            <a:fillRect/>
          </a:stretch>
        </p:blipFill>
        <p:spPr bwMode="auto">
          <a:xfrm>
            <a:off x="571472" y="1357298"/>
            <a:ext cx="1357322" cy="19028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5" name="Picture 3" descr="C:\Users\Admin\AppData\Local\Temp\WPDNSE\{1B651BB3-0000-0000-0000-000000000000}\IMG_20230321_1856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3429000"/>
            <a:ext cx="1287367" cy="17145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6" name="Picture 4" descr="C:\Users\Admin\AppData\Local\Temp\WPDNSE\{1B651BB3-0000-0000-0000-000000000000}\IMG_20230321_18562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28794" y="3857628"/>
            <a:ext cx="1233727" cy="16430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7" name="Picture 5" descr="C:\Users\Admin\AppData\Local\Temp\WPDNSE\{1B651BB3-0000-0000-0000-000000000000}\IMG_20230321_18563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14678" y="4500570"/>
            <a:ext cx="1358805" cy="18096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8" name="Picture 6" descr="C:\Users\Admin\AppData\Local\Temp\WPDNSE\{1B651BB3-0000-0000-0000-000000000000}\IMG_20230321_18570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14876" y="4500570"/>
            <a:ext cx="1357322" cy="18076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9" name="Picture 7" descr="C:\Users\Admin\AppData\Local\Temp\WPDNSE\{1B651BB3-0000-0000-0000-000000000000}\IMG_20230321_18572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43636" y="3857628"/>
            <a:ext cx="1287367" cy="17145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80" name="Picture 8" descr="C:\Users\Admin\AppData\Local\Temp\WPDNSE\{1B651BB3-0000-0000-0000-000000000000}\IMG_20230321_185750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500958" y="3571876"/>
            <a:ext cx="1285884" cy="17125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2357422" y="500042"/>
            <a:ext cx="43428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Личная гигиена рук</a:t>
            </a:r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43108" y="1285860"/>
            <a:ext cx="5572164" cy="14773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Всегда мойте руки перед едой,после прогулки,после туалета.</a:t>
            </a:r>
          </a:p>
          <a:p>
            <a:endParaRPr lang="ru-RU" dirty="0" smtClean="0"/>
          </a:p>
          <a:p>
            <a:r>
              <a:rPr lang="ru-RU" dirty="0" smtClean="0"/>
              <a:t>Умывайтесь утром и вечером, используйте средства личной гигиены.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428596" y="1285860"/>
            <a:ext cx="314510" cy="33855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1600" dirty="0" smtClean="0"/>
              <a:t>1</a:t>
            </a:r>
            <a:endParaRPr lang="ru-RU" sz="1600" dirty="0"/>
          </a:p>
        </p:txBody>
      </p:sp>
      <p:sp>
        <p:nvSpPr>
          <p:cNvPr id="14" name="TextBox 13"/>
          <p:cNvSpPr txBox="1"/>
          <p:nvPr/>
        </p:nvSpPr>
        <p:spPr>
          <a:xfrm>
            <a:off x="1428728" y="3429000"/>
            <a:ext cx="314510" cy="33855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1600" dirty="0" smtClean="0"/>
              <a:t>2</a:t>
            </a:r>
            <a:endParaRPr lang="ru-RU" sz="1600" dirty="0"/>
          </a:p>
        </p:txBody>
      </p:sp>
      <p:sp>
        <p:nvSpPr>
          <p:cNvPr id="15" name="TextBox 14"/>
          <p:cNvSpPr txBox="1"/>
          <p:nvPr/>
        </p:nvSpPr>
        <p:spPr>
          <a:xfrm>
            <a:off x="2786050" y="3786190"/>
            <a:ext cx="314510" cy="33855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1600" dirty="0" smtClean="0"/>
              <a:t>3</a:t>
            </a:r>
            <a:endParaRPr lang="ru-RU" sz="1600" dirty="0"/>
          </a:p>
        </p:txBody>
      </p:sp>
      <p:sp>
        <p:nvSpPr>
          <p:cNvPr id="16" name="TextBox 15"/>
          <p:cNvSpPr txBox="1"/>
          <p:nvPr/>
        </p:nvSpPr>
        <p:spPr>
          <a:xfrm>
            <a:off x="4286248" y="4429132"/>
            <a:ext cx="314510" cy="33855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1600" dirty="0" smtClean="0"/>
              <a:t>4</a:t>
            </a:r>
            <a:endParaRPr lang="ru-RU" sz="1600" dirty="0"/>
          </a:p>
        </p:txBody>
      </p:sp>
      <p:sp>
        <p:nvSpPr>
          <p:cNvPr id="17" name="TextBox 16"/>
          <p:cNvSpPr txBox="1"/>
          <p:nvPr/>
        </p:nvSpPr>
        <p:spPr>
          <a:xfrm>
            <a:off x="5715008" y="4429132"/>
            <a:ext cx="314510" cy="33855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1600" dirty="0" smtClean="0"/>
              <a:t>5</a:t>
            </a:r>
            <a:endParaRPr lang="ru-RU" sz="1600" dirty="0"/>
          </a:p>
        </p:txBody>
      </p:sp>
      <p:sp>
        <p:nvSpPr>
          <p:cNvPr id="18" name="TextBox 17"/>
          <p:cNvSpPr txBox="1"/>
          <p:nvPr/>
        </p:nvSpPr>
        <p:spPr>
          <a:xfrm>
            <a:off x="7143768" y="3714752"/>
            <a:ext cx="314510" cy="33855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1600" dirty="0" smtClean="0"/>
              <a:t>6</a:t>
            </a:r>
            <a:endParaRPr lang="ru-RU" sz="1600" dirty="0"/>
          </a:p>
        </p:txBody>
      </p:sp>
      <p:sp>
        <p:nvSpPr>
          <p:cNvPr id="20" name="TextBox 19"/>
          <p:cNvSpPr txBox="1"/>
          <p:nvPr/>
        </p:nvSpPr>
        <p:spPr>
          <a:xfrm>
            <a:off x="8429652" y="3429000"/>
            <a:ext cx="314510" cy="33855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1600" dirty="0" smtClean="0"/>
              <a:t>7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57224" y="1357298"/>
            <a:ext cx="7143800" cy="230832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ru-RU" dirty="0" smtClean="0"/>
          </a:p>
          <a:p>
            <a:r>
              <a:rPr lang="ru-RU" dirty="0" smtClean="0"/>
              <a:t>Зубная щётка –индивидуальный предмет для каждого.</a:t>
            </a:r>
          </a:p>
          <a:p>
            <a:endParaRPr lang="ru-RU" dirty="0" smtClean="0"/>
          </a:p>
          <a:p>
            <a:r>
              <a:rPr lang="ru-RU" dirty="0" smtClean="0"/>
              <a:t>Зубы чистят два раза в день утром и вечером перед сном.</a:t>
            </a:r>
          </a:p>
          <a:p>
            <a:endParaRPr lang="ru-RU" dirty="0" smtClean="0"/>
          </a:p>
          <a:p>
            <a:r>
              <a:rPr lang="ru-RU" dirty="0" smtClean="0"/>
              <a:t>Полоскать рот после каждого приёма пищи.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357290" y="500042"/>
            <a:ext cx="642942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Личная гигиена полости рта.</a:t>
            </a:r>
          </a:p>
          <a:p>
            <a:pPr lvl="0" algn="ctr"/>
            <a:endParaRPr lang="ru-RU" sz="24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5122" name="Picture 2" descr="C:\Users\Admin\AppData\Local\Temp\WPDNSE\{1B666462-0000-0000-0000-000000000000}\IMG_20230320_195442.jpg"/>
          <p:cNvPicPr>
            <a:picLocks noChangeAspect="1" noChangeArrowheads="1"/>
          </p:cNvPicPr>
          <p:nvPr/>
        </p:nvPicPr>
        <p:blipFill>
          <a:blip r:embed="rId2" cstate="print"/>
          <a:srcRect t="11458" b="8333"/>
          <a:stretch>
            <a:fillRect/>
          </a:stretch>
        </p:blipFill>
        <p:spPr bwMode="auto">
          <a:xfrm>
            <a:off x="571472" y="4357694"/>
            <a:ext cx="1785950" cy="19077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23" name="Picture 3" descr="C:\Users\Admin\AppData\Local\Temp\WPDNSE\{1B666462-0000-0000-0000-000000000000}\IMG_20230315_202104.jpg"/>
          <p:cNvPicPr>
            <a:picLocks noChangeAspect="1" noChangeArrowheads="1"/>
          </p:cNvPicPr>
          <p:nvPr/>
        </p:nvPicPr>
        <p:blipFill>
          <a:blip r:embed="rId3" cstate="print"/>
          <a:srcRect t="18750" r="11156"/>
          <a:stretch>
            <a:fillRect/>
          </a:stretch>
        </p:blipFill>
        <p:spPr bwMode="auto">
          <a:xfrm>
            <a:off x="6072198" y="4714884"/>
            <a:ext cx="1285884" cy="15661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24" name="Picture 4" descr="C:\Users\Admin\AppData\Local\Temp\WPDNSE\{1B666462-0000-0000-0000-000000000000}\IMG_20230315_202046.jpg"/>
          <p:cNvPicPr>
            <a:picLocks noChangeAspect="1" noChangeArrowheads="1"/>
          </p:cNvPicPr>
          <p:nvPr/>
        </p:nvPicPr>
        <p:blipFill>
          <a:blip r:embed="rId4" cstate="print"/>
          <a:srcRect t="18750" r="2832"/>
          <a:stretch>
            <a:fillRect/>
          </a:stretch>
        </p:blipFill>
        <p:spPr bwMode="auto">
          <a:xfrm>
            <a:off x="4429124" y="4714884"/>
            <a:ext cx="1428760" cy="15911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25" name="Picture 5" descr="C:\Users\Admin\AppData\Local\Temp\WPDNSE\{1B666462-0000-0000-0000-000000000000}\IMG_20230315_201935.jpg"/>
          <p:cNvPicPr>
            <a:picLocks noChangeAspect="1" noChangeArrowheads="1"/>
          </p:cNvPicPr>
          <p:nvPr/>
        </p:nvPicPr>
        <p:blipFill>
          <a:blip r:embed="rId5" cstate="print"/>
          <a:srcRect l="5606" t="16666" r="5606" b="22917"/>
          <a:stretch>
            <a:fillRect/>
          </a:stretch>
        </p:blipFill>
        <p:spPr bwMode="auto">
          <a:xfrm>
            <a:off x="2571736" y="4714884"/>
            <a:ext cx="1736682" cy="15738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26" name="Picture 6" descr="C:\Users\Admin\AppData\Local\Temp\WPDNSE\{1B666462-0000-0000-0000-000000000000}\IMG_20230321_185907.jpg"/>
          <p:cNvPicPr>
            <a:picLocks noChangeAspect="1" noChangeArrowheads="1"/>
          </p:cNvPicPr>
          <p:nvPr/>
        </p:nvPicPr>
        <p:blipFill>
          <a:blip r:embed="rId6" cstate="print"/>
          <a:srcRect l="9979" t="21323"/>
          <a:stretch>
            <a:fillRect/>
          </a:stretch>
        </p:blipFill>
        <p:spPr bwMode="auto">
          <a:xfrm>
            <a:off x="7429520" y="4429132"/>
            <a:ext cx="1288833" cy="15001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28926" y="428604"/>
            <a:ext cx="31886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Гигиена волос</a:t>
            </a:r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1538" y="1214422"/>
            <a:ext cx="6357982" cy="20313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dirty="0" smtClean="0"/>
              <a:t>Правильный уход за кожей головы и волос нормализует деятельность сальных желез, а также улучшает кровообращение и обменные процессы.</a:t>
            </a:r>
          </a:p>
          <a:p>
            <a:endParaRPr lang="ru-RU" dirty="0" smtClean="0"/>
          </a:p>
          <a:p>
            <a:r>
              <a:rPr lang="ru-RU" dirty="0" smtClean="0"/>
              <a:t> Поэтому к процедуре мытья головы необходимо относиться ответственно.</a:t>
            </a:r>
            <a:endParaRPr lang="ru-RU" dirty="0"/>
          </a:p>
        </p:txBody>
      </p:sp>
      <p:pic>
        <p:nvPicPr>
          <p:cNvPr id="4098" name="Picture 2" descr="C:\Users\Admin\AppData\Local\Temp\WPDNSE\{1B651BB3-0000-0000-0000-000000000000}\IMG_20230315_202947.jpg"/>
          <p:cNvPicPr>
            <a:picLocks noChangeAspect="1" noChangeArrowheads="1"/>
          </p:cNvPicPr>
          <p:nvPr/>
        </p:nvPicPr>
        <p:blipFill>
          <a:blip r:embed="rId2" cstate="print"/>
          <a:srcRect l="2832" t="28125" r="15318"/>
          <a:stretch>
            <a:fillRect/>
          </a:stretch>
        </p:blipFill>
        <p:spPr bwMode="auto">
          <a:xfrm>
            <a:off x="785786" y="3500438"/>
            <a:ext cx="1282784" cy="15001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099" name="Picture 3" descr="C:\Users\Admin\AppData\Local\Temp\WPDNSE\{1B651BB3-0000-0000-0000-000000000000}\IMG_20230315_203006.jpg"/>
          <p:cNvPicPr>
            <a:picLocks noChangeAspect="1" noChangeArrowheads="1"/>
          </p:cNvPicPr>
          <p:nvPr/>
        </p:nvPicPr>
        <p:blipFill>
          <a:blip r:embed="rId3" cstate="print"/>
          <a:srcRect l="9768" t="18750" r="15318" b="10937"/>
          <a:stretch>
            <a:fillRect/>
          </a:stretch>
        </p:blipFill>
        <p:spPr bwMode="auto">
          <a:xfrm>
            <a:off x="2285984" y="4286256"/>
            <a:ext cx="1214446" cy="15180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100" name="Picture 4" descr="C:\Users\Admin\AppData\Local\Temp\WPDNSE\{1B651BB3-0000-0000-0000-000000000000}\IMG_20230315_203026.jpg"/>
          <p:cNvPicPr>
            <a:picLocks noChangeAspect="1" noChangeArrowheads="1"/>
          </p:cNvPicPr>
          <p:nvPr/>
        </p:nvPicPr>
        <p:blipFill>
          <a:blip r:embed="rId4" cstate="print"/>
          <a:srcRect l="15318" t="27714" r="27803" b="18750"/>
          <a:stretch>
            <a:fillRect/>
          </a:stretch>
        </p:blipFill>
        <p:spPr bwMode="auto">
          <a:xfrm>
            <a:off x="5429256" y="4143380"/>
            <a:ext cx="1215251" cy="15233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101" name="Picture 5" descr="C:\Users\Admin\AppData\Local\Temp\WPDNSE\{1B651BB3-0000-0000-0000-000000000000}\IMG_20230315_203040.jpg"/>
          <p:cNvPicPr>
            <a:picLocks noChangeAspect="1" noChangeArrowheads="1"/>
          </p:cNvPicPr>
          <p:nvPr/>
        </p:nvPicPr>
        <p:blipFill>
          <a:blip r:embed="rId5" cstate="print"/>
          <a:srcRect l="15318" t="19483" r="4219" b="11149"/>
          <a:stretch>
            <a:fillRect/>
          </a:stretch>
        </p:blipFill>
        <p:spPr bwMode="auto">
          <a:xfrm>
            <a:off x="6929454" y="3429000"/>
            <a:ext cx="1368844" cy="15716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102" name="Picture 6" descr="C:\Users\Admin\AppData\Local\Temp\WPDNSE\{1B651BB3-0000-0000-0000-000000000000}\IMG_20230315_203048.jpg"/>
          <p:cNvPicPr>
            <a:picLocks noChangeAspect="1" noChangeArrowheads="1"/>
          </p:cNvPicPr>
          <p:nvPr/>
        </p:nvPicPr>
        <p:blipFill>
          <a:blip r:embed="rId6" cstate="print"/>
          <a:srcRect l="15318" t="32292"/>
          <a:stretch>
            <a:fillRect/>
          </a:stretch>
        </p:blipFill>
        <p:spPr bwMode="auto">
          <a:xfrm>
            <a:off x="3786182" y="4929198"/>
            <a:ext cx="1428760" cy="15214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flipH="1">
            <a:off x="928662" y="1500174"/>
            <a:ext cx="7215238" cy="20313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ru-RU" dirty="0" smtClean="0"/>
          </a:p>
          <a:p>
            <a:r>
              <a:rPr lang="ru-RU" dirty="0" smtClean="0"/>
              <a:t>Не давать никому свою личную одежду и не пользоваться чужой.</a:t>
            </a:r>
          </a:p>
          <a:p>
            <a:r>
              <a:rPr lang="ru-RU" dirty="0" smtClean="0"/>
              <a:t> Вещи содержать в чистоте, после приёма душа, стирать нижнее нательное бельё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500166" y="500042"/>
            <a:ext cx="58182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Гигиена нательного белья</a:t>
            </a:r>
          </a:p>
        </p:txBody>
      </p:sp>
      <p:pic>
        <p:nvPicPr>
          <p:cNvPr id="5122" name="Picture 2" descr="C:\Users\Admin\AppData\Local\Temp\WPDNSE\{1B5E7944-0000-0000-0000-000000000000}\IMG_20230320_195217.jpg"/>
          <p:cNvPicPr>
            <a:picLocks noChangeAspect="1" noChangeArrowheads="1"/>
          </p:cNvPicPr>
          <p:nvPr/>
        </p:nvPicPr>
        <p:blipFill>
          <a:blip r:embed="rId2" cstate="print"/>
          <a:srcRect t="3125" r="9768"/>
          <a:stretch>
            <a:fillRect/>
          </a:stretch>
        </p:blipFill>
        <p:spPr bwMode="auto">
          <a:xfrm rot="672249">
            <a:off x="7198488" y="4189345"/>
            <a:ext cx="1405570" cy="20097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23" name="Picture 3" descr="C:\Users\Admin\AppData\Local\Temp\WPDNSE\{1B5E7944-0000-0000-0000-000000000000}\IMG_20230320_195122.jpg"/>
          <p:cNvPicPr>
            <a:picLocks noChangeAspect="1" noChangeArrowheads="1"/>
          </p:cNvPicPr>
          <p:nvPr/>
        </p:nvPicPr>
        <p:blipFill>
          <a:blip r:embed="rId3" cstate="print"/>
          <a:srcRect b="35981"/>
          <a:stretch>
            <a:fillRect/>
          </a:stretch>
        </p:blipFill>
        <p:spPr bwMode="auto">
          <a:xfrm>
            <a:off x="571472" y="3929066"/>
            <a:ext cx="2468892" cy="21049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4" name="Picture 2" descr="C:\Users\Admin\AppData\Local\Temp\WPDNSE\{1B666462-0000-0000-0000-000000000000}\IMG_20230404_195843.jpg"/>
          <p:cNvPicPr>
            <a:picLocks noChangeAspect="1" noChangeArrowheads="1"/>
          </p:cNvPicPr>
          <p:nvPr/>
        </p:nvPicPr>
        <p:blipFill>
          <a:blip r:embed="rId4" cstate="print"/>
          <a:srcRect b="10416"/>
          <a:stretch>
            <a:fillRect/>
          </a:stretch>
        </p:blipFill>
        <p:spPr bwMode="auto">
          <a:xfrm rot="673259">
            <a:off x="5243391" y="4352964"/>
            <a:ext cx="1608328" cy="19188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2" descr="C:\Users\Admin\AppData\Local\Temp\WPDNSE\{1B666462-0000-0000-0000-000000000000}\IMG_20230321_19143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724711">
            <a:off x="3469763" y="4414944"/>
            <a:ext cx="1431709" cy="19067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1538" y="785794"/>
            <a:ext cx="7143800" cy="258532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ru-RU" dirty="0" smtClean="0"/>
          </a:p>
          <a:p>
            <a:r>
              <a:rPr lang="ru-RU" dirty="0" smtClean="0"/>
              <a:t>Иметь одежду для сна, пижаму.</a:t>
            </a:r>
          </a:p>
          <a:p>
            <a:endParaRPr lang="ru-RU" dirty="0" smtClean="0"/>
          </a:p>
          <a:p>
            <a:r>
              <a:rPr lang="ru-RU" dirty="0" smtClean="0"/>
              <a:t>В спальне должен быть свежий и чистый воздух</a:t>
            </a:r>
          </a:p>
          <a:p>
            <a:endParaRPr lang="ru-RU" dirty="0" smtClean="0"/>
          </a:p>
          <a:p>
            <a:r>
              <a:rPr lang="ru-RU" dirty="0" smtClean="0"/>
              <a:t>Спальное место должно быть комфортным и удобным.</a:t>
            </a:r>
          </a:p>
          <a:p>
            <a:endParaRPr lang="ru-RU" dirty="0" smtClean="0"/>
          </a:p>
          <a:p>
            <a:r>
              <a:rPr lang="ru-RU" dirty="0" smtClean="0"/>
              <a:t>В комнате не должно быть отвлекающих предметов.</a:t>
            </a:r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571604" y="357166"/>
            <a:ext cx="61436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Гигиена спального места</a:t>
            </a:r>
          </a:p>
        </p:txBody>
      </p:sp>
      <p:pic>
        <p:nvPicPr>
          <p:cNvPr id="6148" name="Picture 4" descr="C:\Users\Admin\AppData\Local\Temp\WPDNSE\{1B5E7944-0000-0000-0000-000000000000}\IMG_20230315_202714.jpg"/>
          <p:cNvPicPr>
            <a:picLocks noChangeAspect="1" noChangeArrowheads="1"/>
          </p:cNvPicPr>
          <p:nvPr/>
        </p:nvPicPr>
        <p:blipFill>
          <a:blip r:embed="rId2" cstate="print"/>
          <a:srcRect l="8381" t="22916" r="6994"/>
          <a:stretch>
            <a:fillRect/>
          </a:stretch>
        </p:blipFill>
        <p:spPr bwMode="auto">
          <a:xfrm>
            <a:off x="500034" y="3429000"/>
            <a:ext cx="1369872" cy="16618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49" name="Picture 5" descr="C:\Users\Admin\AppData\Local\Temp\WPDNSE\{1B5E7944-0000-0000-0000-000000000000}\IMG_20230315_202750.jpg"/>
          <p:cNvPicPr>
            <a:picLocks noChangeAspect="1" noChangeArrowheads="1"/>
          </p:cNvPicPr>
          <p:nvPr/>
        </p:nvPicPr>
        <p:blipFill>
          <a:blip r:embed="rId3" cstate="print"/>
          <a:srcRect t="22059" r="9827" b="2688"/>
          <a:stretch>
            <a:fillRect/>
          </a:stretch>
        </p:blipFill>
        <p:spPr bwMode="auto">
          <a:xfrm>
            <a:off x="6429388" y="4929198"/>
            <a:ext cx="1349780" cy="15001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194" name="Picture 2" descr="C:\Users\Admin\AppData\Local\Temp\WPDNSE\{1B666462-0000-0000-0000-000000000000}\IMG_20230321_190148.jpg"/>
          <p:cNvPicPr>
            <a:picLocks noChangeAspect="1" noChangeArrowheads="1"/>
          </p:cNvPicPr>
          <p:nvPr/>
        </p:nvPicPr>
        <p:blipFill>
          <a:blip r:embed="rId4" cstate="print"/>
          <a:srcRect l="8696" t="26041" b="5208"/>
          <a:stretch>
            <a:fillRect/>
          </a:stretch>
        </p:blipFill>
        <p:spPr bwMode="auto">
          <a:xfrm>
            <a:off x="4786314" y="4929198"/>
            <a:ext cx="1500198" cy="15044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50" name="Picture 6" descr="C:\Users\Admin\AppData\Local\Temp\WPDNSE\{1B5E7944-0000-0000-0000-000000000000}\IMG_20230321_190156.jpg"/>
          <p:cNvPicPr>
            <a:picLocks noChangeAspect="1" noChangeArrowheads="1"/>
          </p:cNvPicPr>
          <p:nvPr/>
        </p:nvPicPr>
        <p:blipFill>
          <a:blip r:embed="rId5" cstate="print"/>
          <a:srcRect l="16919" t="21875" r="2832" b="17548"/>
          <a:stretch>
            <a:fillRect/>
          </a:stretch>
        </p:blipFill>
        <p:spPr bwMode="auto">
          <a:xfrm>
            <a:off x="3214678" y="4929198"/>
            <a:ext cx="1500198" cy="15081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0" name="Picture 2" descr="C:\Users\Admin\AppData\Local\Temp\WPDNSE\{1B666462-0000-0000-0000-000000000000}\IMG_20230315_202759.jpg"/>
          <p:cNvPicPr>
            <a:picLocks noChangeAspect="1" noChangeArrowheads="1"/>
          </p:cNvPicPr>
          <p:nvPr/>
        </p:nvPicPr>
        <p:blipFill>
          <a:blip r:embed="rId6" cstate="print"/>
          <a:srcRect l="15318" t="17708" b="7291"/>
          <a:stretch>
            <a:fillRect/>
          </a:stretch>
        </p:blipFill>
        <p:spPr bwMode="auto">
          <a:xfrm>
            <a:off x="1785918" y="4643446"/>
            <a:ext cx="1285884" cy="15167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1" name="Picture 3" descr="C:\Users\Admin\AppData\Local\Temp\WPDNSE\{1B666462-0000-0000-0000-000000000000}\IMG_20230315_202643.jpg"/>
          <p:cNvPicPr>
            <a:picLocks noChangeAspect="1" noChangeArrowheads="1"/>
          </p:cNvPicPr>
          <p:nvPr/>
        </p:nvPicPr>
        <p:blipFill>
          <a:blip r:embed="rId7" cstate="print"/>
          <a:srcRect l="23641" t="29167"/>
          <a:stretch>
            <a:fillRect/>
          </a:stretch>
        </p:blipFill>
        <p:spPr bwMode="auto">
          <a:xfrm>
            <a:off x="7429520" y="3500438"/>
            <a:ext cx="1329961" cy="16430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2" descr="C:\Users\Admin\AppData\Local\Temp\WPDNSE\{1B67B5F7-0000-0000-0000-000000000000}\IMG_20230405_203912.jpg"/>
          <p:cNvPicPr>
            <a:picLocks noChangeAspect="1" noChangeArrowheads="1"/>
          </p:cNvPicPr>
          <p:nvPr/>
        </p:nvPicPr>
        <p:blipFill>
          <a:blip r:embed="rId8" cstate="print"/>
          <a:srcRect l="12543" t="9375" b="8631"/>
          <a:stretch>
            <a:fillRect/>
          </a:stretch>
        </p:blipFill>
        <p:spPr bwMode="auto">
          <a:xfrm>
            <a:off x="4143372" y="3500438"/>
            <a:ext cx="1087066" cy="13573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5984" y="642918"/>
            <a:ext cx="46522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Гигиена одежды и обуви</a:t>
            </a:r>
            <a:endParaRPr lang="ru-RU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28662" y="1571612"/>
            <a:ext cx="6858016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1" algn="just"/>
            <a:r>
              <a:rPr lang="ru-RU" dirty="0" smtClean="0"/>
              <a:t>содержать одежду и обувь в чистоте. </a:t>
            </a:r>
          </a:p>
          <a:p>
            <a:pPr lvl="1" algn="just"/>
            <a:endParaRPr lang="ru-RU" dirty="0" smtClean="0"/>
          </a:p>
          <a:p>
            <a:pPr lvl="1" algn="just"/>
            <a:r>
              <a:rPr lang="ru-RU" dirty="0" smtClean="0"/>
              <a:t>одевать вещи соответственно погодным условиям.</a:t>
            </a:r>
          </a:p>
          <a:p>
            <a:pPr lvl="1" algn="just"/>
            <a:endParaRPr lang="ru-RU" dirty="0" smtClean="0"/>
          </a:p>
        </p:txBody>
      </p:sp>
      <p:pic>
        <p:nvPicPr>
          <p:cNvPr id="1026" name="Picture 2" descr="C:\Users\Admin\AppData\Local\Temp\WPDNSE\{1B67B5F7-0000-0000-0000-000000000000}\IMG_20230405_203803.jpg"/>
          <p:cNvPicPr>
            <a:picLocks noChangeAspect="1" noChangeArrowheads="1"/>
          </p:cNvPicPr>
          <p:nvPr/>
        </p:nvPicPr>
        <p:blipFill>
          <a:blip r:embed="rId2" cstate="print">
            <a:lum/>
          </a:blip>
          <a:srcRect t="10922" r="2832" b="16666"/>
          <a:stretch>
            <a:fillRect/>
          </a:stretch>
        </p:blipFill>
        <p:spPr bwMode="auto">
          <a:xfrm>
            <a:off x="571472" y="3714752"/>
            <a:ext cx="2144762" cy="21286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7" name="Picture 3" descr="C:\Users\Admin\AppData\Local\Temp\WPDNSE\{1B67B5F7-0000-0000-0000-000000000000}\IMG_20230405_181103.jpg"/>
          <p:cNvPicPr>
            <a:picLocks noChangeAspect="1" noChangeArrowheads="1"/>
          </p:cNvPicPr>
          <p:nvPr/>
        </p:nvPicPr>
        <p:blipFill>
          <a:blip r:embed="rId3" cstate="print"/>
          <a:srcRect l="15758" r="5451"/>
          <a:stretch>
            <a:fillRect/>
          </a:stretch>
        </p:blipFill>
        <p:spPr bwMode="auto">
          <a:xfrm>
            <a:off x="2857488" y="3201356"/>
            <a:ext cx="1571636" cy="26565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8" name="Picture 4" descr="C:\Users\Admin\AppData\Local\Temp\WPDNSE\{1B67B5F7-0000-0000-0000-000000000000}\IMG_20230405_180832.jpg"/>
          <p:cNvPicPr>
            <a:picLocks noChangeAspect="1" noChangeArrowheads="1"/>
          </p:cNvPicPr>
          <p:nvPr/>
        </p:nvPicPr>
        <p:blipFill>
          <a:blip r:embed="rId4" cstate="print"/>
          <a:srcRect l="22197" t="2421" r="16705" b="9375"/>
          <a:stretch>
            <a:fillRect/>
          </a:stretch>
        </p:blipFill>
        <p:spPr bwMode="auto">
          <a:xfrm>
            <a:off x="6858016" y="3214686"/>
            <a:ext cx="1353765" cy="26028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9" name="Picture 5" descr="C:\Users\Admin\AppData\Local\Temp\WPDNSE\{1B67B5F7-0000-0000-0000-000000000000}\IMG_20230405_180459.jpg"/>
          <p:cNvPicPr>
            <a:picLocks noChangeAspect="1" noChangeArrowheads="1"/>
          </p:cNvPicPr>
          <p:nvPr/>
        </p:nvPicPr>
        <p:blipFill>
          <a:blip r:embed="rId5" cstate="print"/>
          <a:srcRect l="6994" t="4166" r="16705"/>
          <a:stretch>
            <a:fillRect/>
          </a:stretch>
        </p:blipFill>
        <p:spPr bwMode="auto">
          <a:xfrm>
            <a:off x="4857752" y="3228959"/>
            <a:ext cx="1571636" cy="26289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62" y="642918"/>
            <a:ext cx="6715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 </a:t>
            </a:r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Задача</a:t>
            </a:r>
            <a:r>
              <a:rPr lang="ru-RU" sz="2400" dirty="0" smtClean="0"/>
              <a:t> гигиенического воспитания и обучения подрастающего поколения. </a:t>
            </a:r>
          </a:p>
          <a:p>
            <a:endParaRPr lang="ru-RU" sz="2400" dirty="0" smtClean="0"/>
          </a:p>
          <a:p>
            <a:r>
              <a:rPr lang="ru-RU" sz="2400" dirty="0" smtClean="0"/>
              <a:t>Выработать и закрепить у обучающихся в период взросления целесообразные для его возраста гигиенические навыки и привычки, осознанное отношение к здоровью, личной безопасности.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224" y="428604"/>
            <a:ext cx="614365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Гигиеническое воспитание базируется на физиологической основе</a:t>
            </a:r>
            <a:br>
              <a:rPr lang="ru-RU" dirty="0" smtClean="0"/>
            </a:br>
            <a:r>
              <a:rPr lang="ru-RU" dirty="0" smtClean="0"/>
              <a:t>образования условных связей. </a:t>
            </a:r>
          </a:p>
          <a:p>
            <a:endParaRPr lang="ru-RU" dirty="0" smtClean="0"/>
          </a:p>
          <a:p>
            <a:r>
              <a:rPr lang="ru-RU" dirty="0" smtClean="0"/>
              <a:t>Гигиенические навыки, как всякий условный</a:t>
            </a:r>
            <a:br>
              <a:rPr lang="ru-RU" dirty="0" smtClean="0"/>
            </a:br>
            <a:r>
              <a:rPr lang="ru-RU" dirty="0" smtClean="0"/>
              <a:t>рефлекс для своего закрепления нуждается в систематическом повторении при</a:t>
            </a:r>
            <a:br>
              <a:rPr lang="ru-RU" dirty="0" smtClean="0"/>
            </a:br>
            <a:r>
              <a:rPr lang="ru-RU" dirty="0" smtClean="0"/>
              <a:t>создании определенной обстановки, соблюдения установленного времени их проведения и последовательности выполнения.</a:t>
            </a:r>
          </a:p>
          <a:p>
            <a:endParaRPr lang="ru-RU" dirty="0" smtClean="0"/>
          </a:p>
          <a:p>
            <a:r>
              <a:rPr lang="ru-RU" dirty="0" smtClean="0"/>
              <a:t>Позднее первоначальные навыки нужно подкреплять и развивать,</a:t>
            </a:r>
            <a:br>
              <a:rPr lang="ru-RU" dirty="0" smtClean="0"/>
            </a:br>
            <a:r>
              <a:rPr lang="ru-RU" dirty="0" smtClean="0"/>
              <a:t>давая обучающимся гигиенические знания, разъясняя сущность и значение различных</a:t>
            </a:r>
            <a:br>
              <a:rPr lang="ru-RU" dirty="0" smtClean="0"/>
            </a:br>
            <a:r>
              <a:rPr lang="ru-RU" dirty="0" smtClean="0"/>
              <a:t>оздоровительных мероприятий.</a:t>
            </a:r>
            <a:endParaRPr lang="ru-RU" dirty="0"/>
          </a:p>
        </p:txBody>
      </p:sp>
      <p:pic>
        <p:nvPicPr>
          <p:cNvPr id="3" name="Picture 8" descr="Консультация для родителей «Как приучать детей к опрятности и  аккуратности». | МАДОУ №53 &quot;Рябинушка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72264" y="571480"/>
            <a:ext cx="1928794" cy="1080125"/>
          </a:xfrm>
          <a:prstGeom prst="rect">
            <a:avLst/>
          </a:prstGeom>
          <a:noFill/>
        </p:spPr>
      </p:pic>
      <p:pic>
        <p:nvPicPr>
          <p:cNvPr id="6146" name="Picture 2" descr="C:\Users\Admin\AppData\Local\Temp\WPDNSE\{1B651BB3-0000-0000-0000-000000000000}\IMG_20230330_204220.jpg"/>
          <p:cNvPicPr>
            <a:picLocks noChangeAspect="1" noChangeArrowheads="1"/>
          </p:cNvPicPr>
          <p:nvPr/>
        </p:nvPicPr>
        <p:blipFill>
          <a:blip r:embed="rId3" cstate="print"/>
          <a:srcRect b="3125"/>
          <a:stretch>
            <a:fillRect/>
          </a:stretch>
        </p:blipFill>
        <p:spPr bwMode="auto">
          <a:xfrm>
            <a:off x="7214966" y="1857365"/>
            <a:ext cx="1162780" cy="15001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47" name="Picture 3" descr="C:\Users\Admin\AppData\Local\Temp\WPDNSE\{1B651BB3-0000-0000-0000-000000000000}\IMG_20230328_200616.jpg"/>
          <p:cNvPicPr>
            <a:picLocks noChangeAspect="1" noChangeArrowheads="1"/>
          </p:cNvPicPr>
          <p:nvPr/>
        </p:nvPicPr>
        <p:blipFill>
          <a:blip r:embed="rId4" cstate="print"/>
          <a:srcRect l="26416" r="9768" b="23958"/>
          <a:stretch>
            <a:fillRect/>
          </a:stretch>
        </p:blipFill>
        <p:spPr bwMode="auto">
          <a:xfrm>
            <a:off x="642910" y="4857760"/>
            <a:ext cx="1000132" cy="1587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48" name="Picture 4" descr="C:\Users\Admin\AppData\Local\Temp\WPDNSE\{1B651BB3-0000-0000-0000-000000000000}\IMG_20230328_182737.jpg"/>
          <p:cNvPicPr>
            <a:picLocks noChangeAspect="1" noChangeArrowheads="1"/>
          </p:cNvPicPr>
          <p:nvPr/>
        </p:nvPicPr>
        <p:blipFill>
          <a:blip r:embed="rId5" cstate="print"/>
          <a:srcRect l="20880" t="12500" b="15312"/>
          <a:stretch>
            <a:fillRect/>
          </a:stretch>
        </p:blipFill>
        <p:spPr bwMode="auto">
          <a:xfrm>
            <a:off x="4500562" y="5072074"/>
            <a:ext cx="1084189" cy="1316800"/>
          </a:xfrm>
          <a:prstGeom prst="rect">
            <a:avLst/>
          </a:prstGeom>
          <a:noFill/>
        </p:spPr>
      </p:pic>
      <p:pic>
        <p:nvPicPr>
          <p:cNvPr id="6149" name="Picture 5" descr="C:\Users\Admin\AppData\Local\Temp\WPDNSE\{1B651BB3-0000-0000-0000-000000000000}\IMG_20230328_20064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86446" y="4786322"/>
            <a:ext cx="1145957" cy="15261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50" name="Picture 6" descr="C:\Users\Admin\AppData\Local\Temp\WPDNSE\{1B651BB3-0000-0000-0000-000000000000}\IMG_20230328_182759.jpg"/>
          <p:cNvPicPr>
            <a:picLocks noChangeAspect="1" noChangeArrowheads="1"/>
          </p:cNvPicPr>
          <p:nvPr/>
        </p:nvPicPr>
        <p:blipFill>
          <a:blip r:embed="rId7" cstate="print"/>
          <a:srcRect l="26653" t="25000" b="15625"/>
          <a:stretch>
            <a:fillRect/>
          </a:stretch>
        </p:blipFill>
        <p:spPr bwMode="auto">
          <a:xfrm>
            <a:off x="3143240" y="5072074"/>
            <a:ext cx="1214446" cy="13086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51" name="Picture 7" descr="C:\Users\Admin\AppData\Local\Temp\WPDNSE\{1B651BB3-0000-0000-0000-000000000000}\IMG_20230328_182633.jpg"/>
          <p:cNvPicPr>
            <a:picLocks noChangeAspect="1" noChangeArrowheads="1"/>
          </p:cNvPicPr>
          <p:nvPr/>
        </p:nvPicPr>
        <p:blipFill>
          <a:blip r:embed="rId8" cstate="print"/>
          <a:srcRect l="43067" t="10416" r="5627" b="20833"/>
          <a:stretch>
            <a:fillRect/>
          </a:stretch>
        </p:blipFill>
        <p:spPr bwMode="auto">
          <a:xfrm>
            <a:off x="7143768" y="3571876"/>
            <a:ext cx="1321603" cy="23574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53" name="Picture 9" descr="C:\Users\Admin\AppData\Local\Temp\WPDNSE\{1B651BB3-0000-0000-0000-000000000000}\IMG_20230321_204325.jpg"/>
          <p:cNvPicPr>
            <a:picLocks noChangeAspect="1" noChangeArrowheads="1"/>
          </p:cNvPicPr>
          <p:nvPr/>
        </p:nvPicPr>
        <p:blipFill>
          <a:blip r:embed="rId9" cstate="print"/>
          <a:srcRect l="20867" t="35417"/>
          <a:stretch>
            <a:fillRect/>
          </a:stretch>
        </p:blipFill>
        <p:spPr bwMode="auto">
          <a:xfrm>
            <a:off x="1857356" y="5072074"/>
            <a:ext cx="1148721" cy="12485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428596" y="357166"/>
            <a:ext cx="7072362" cy="5139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Личностные результаты: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- понимать необходимость занятий по гигиене и самообслуживанию;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- воспитать привычку убирать вещи на место после занятий;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- применение предметов санитарии и гигиены;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- умение пользоваться предметами гигиены;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- правильно, в нужной последовательности мыть лицо и руки, пользуясь мылом, антисептическими   средствами;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перед мытьём рук и умыванием подворачивать рукава рубашки, правильно вытираться,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пользоваться индивидуальной расчёской, носовым платком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- уметь правильно пользоваться туалетной бумагой, мыть руки после посещения туалета.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9218" name="Picture 2" descr="C:\Users\Admin\AppData\Local\Temp\WPDNSE\{1B666462-0000-0000-0000-000000000000}\IMG_20230321_185535.jpg"/>
          <p:cNvPicPr>
            <a:picLocks noChangeAspect="1" noChangeArrowheads="1"/>
          </p:cNvPicPr>
          <p:nvPr/>
        </p:nvPicPr>
        <p:blipFill>
          <a:blip r:embed="rId2" cstate="print"/>
          <a:srcRect l="12543" t="11458" r="15318" b="5208"/>
          <a:stretch>
            <a:fillRect/>
          </a:stretch>
        </p:blipFill>
        <p:spPr bwMode="auto">
          <a:xfrm>
            <a:off x="7429520" y="642918"/>
            <a:ext cx="1071570" cy="1648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220" name="Picture 4" descr="C:\Users\Admin\AppData\Local\Temp\WPDNSE\{1B666462-0000-0000-0000-000000000000}\IMG_20230321_204943.jpg"/>
          <p:cNvPicPr>
            <a:picLocks noChangeAspect="1" noChangeArrowheads="1"/>
          </p:cNvPicPr>
          <p:nvPr/>
        </p:nvPicPr>
        <p:blipFill>
          <a:blip r:embed="rId3" cstate="print"/>
          <a:srcRect l="11156" t="21875" r="12543"/>
          <a:stretch>
            <a:fillRect/>
          </a:stretch>
        </p:blipFill>
        <p:spPr bwMode="auto">
          <a:xfrm>
            <a:off x="7429520" y="2571744"/>
            <a:ext cx="1204927" cy="16430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4" name="Picture 2" descr="C:\Users\Admin\AppData\Local\Temp\WPDNSE\{1B666462-0000-0000-0000-000000000000}\IMG_20230320_19473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29520" y="4429132"/>
            <a:ext cx="1341008" cy="1785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142852"/>
            <a:ext cx="7715304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Важнейшим моментом эффективного обучения, является его</a:t>
            </a:r>
            <a:br>
              <a:rPr lang="ru-RU" dirty="0" smtClean="0"/>
            </a:br>
            <a:r>
              <a:rPr lang="ru-RU" dirty="0" smtClean="0"/>
              <a:t>цикличность, то есть повторяемость действий воспитателя и обучающегося, от постановки цели к оценке результата.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Грамотно организованное и методически чётко проводимое</a:t>
            </a:r>
            <a:br>
              <a:rPr lang="ru-RU" dirty="0" smtClean="0"/>
            </a:br>
            <a:r>
              <a:rPr lang="ru-RU" dirty="0" smtClean="0"/>
              <a:t>комплексное (обучающиеся, родители и педагоги) и гигиеническое воспитание с обязательной преемственностью между всеми организаторами образовательного процесса позволяет значительно повысить гигиенические</a:t>
            </a:r>
            <a:br>
              <a:rPr lang="ru-RU" dirty="0" smtClean="0"/>
            </a:br>
            <a:r>
              <a:rPr lang="ru-RU" dirty="0" smtClean="0"/>
              <a:t>знания обучающихся и на их основе выработать твердые навыки, которые в свою очередь будут способствовать укреплению физического и психического здоровья подрастающего поколения. </a:t>
            </a:r>
          </a:p>
          <a:p>
            <a:endParaRPr lang="ru-RU" dirty="0" smtClean="0"/>
          </a:p>
          <a:p>
            <a:r>
              <a:rPr lang="ru-RU" dirty="0" smtClean="0"/>
              <a:t>Результативностью проводимой работы по гигиеническому воспитанию обучающихся является владение знаниями и выработка соответствующих возрасту устойчивых навыков здоровьесберегающего поведения в вопросах знания своего тела.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14348" y="428604"/>
            <a:ext cx="7643866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Times New Roman" pitchFamily="18" charset="0"/>
                <a:cs typeface="Times New Roman" pitchFamily="18" charset="0"/>
              </a:rPr>
              <a:t>Цели.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ea typeface="Times New Roman" pitchFamily="18" charset="0"/>
                <a:cs typeface="Times New Roman" pitchFamily="18" charset="0"/>
              </a:rPr>
              <a:t>1.Формирование ценностного отношения к здоровью и здоровому образу жизни</a:t>
            </a:r>
            <a:r>
              <a:rPr lang="ru-RU" sz="2400" dirty="0" smtClean="0"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ea typeface="Times New Roman" pitchFamily="18" charset="0"/>
                <a:cs typeface="Times New Roman" pitchFamily="18" charset="0"/>
              </a:rPr>
              <a:t>2.Формирование гигиенических навыков, выработать привычку к личной гигиене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dirty="0" smtClean="0"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dirty="0" smtClean="0"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dirty="0" smtClean="0"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dirty="0" smtClean="0"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dirty="0" smtClean="0"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dirty="0" smtClean="0"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14348" y="3500438"/>
            <a:ext cx="807249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3.формирование у обучающихся знаний, </a:t>
            </a:r>
          </a:p>
          <a:p>
            <a:r>
              <a:rPr lang="ru-RU" sz="2400" dirty="0" smtClean="0"/>
              <a:t>умений и навыков по здоровому образу жизни.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57158" y="714356"/>
            <a:ext cx="8286808" cy="3647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Формирование гигиенических навыков является одной из важнейших задач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ea typeface="Times New Roman" pitchFamily="18" charset="0"/>
                <a:cs typeface="Times New Roman" pitchFamily="18" charset="0"/>
              </a:rPr>
              <a:t>в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работе вечерней группе.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Значительное место в коррекционно-воспитательной работе с обучающимися занимает обучение их навыкам самообслуживания. «Гигиена и самообслуживание» для обучающихся с нарушением интеллекта является средством формирования умений и навыков по самостоятельному обслуживанию своих потребностей. Основой полноценного развития обучающихся является приобщение его к основам здорового образа жизни, освоению навыков личной гигиены.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00232" y="357166"/>
            <a:ext cx="55007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Гигиена и самообслуживание.</a:t>
            </a:r>
            <a:endParaRPr lang="ru-RU" sz="12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Admin\AppData\Local\Temp\WPDNSE\{1B5E7944-0000-0000-0000-000000000000}\IMG_20230329_192534.jpg"/>
          <p:cNvPicPr>
            <a:picLocks noChangeAspect="1" noChangeArrowheads="1"/>
          </p:cNvPicPr>
          <p:nvPr/>
        </p:nvPicPr>
        <p:blipFill>
          <a:blip r:embed="rId2" cstate="print"/>
          <a:srcRect t="25000" r="4219" b="22916"/>
          <a:stretch>
            <a:fillRect/>
          </a:stretch>
        </p:blipFill>
        <p:spPr bwMode="auto">
          <a:xfrm>
            <a:off x="4786314" y="4357694"/>
            <a:ext cx="2714644" cy="19659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7" name="Picture 3" descr="C:\Users\Admin\AppData\Local\Temp\WPDNSE\{1B5E7944-0000-0000-0000-000000000000}\IMG_20230329_180652.jpg"/>
          <p:cNvPicPr>
            <a:picLocks noChangeAspect="1" noChangeArrowheads="1"/>
          </p:cNvPicPr>
          <p:nvPr/>
        </p:nvPicPr>
        <p:blipFill>
          <a:blip r:embed="rId3" cstate="print"/>
          <a:srcRect t="17708" r="57" b="18750"/>
          <a:stretch>
            <a:fillRect/>
          </a:stretch>
        </p:blipFill>
        <p:spPr bwMode="auto">
          <a:xfrm>
            <a:off x="1928794" y="4429132"/>
            <a:ext cx="2286016" cy="19356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714356"/>
            <a:ext cx="71438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Здоровый образ жизни обучающихся во многом определяется образом жизни родителей и среды, в которой он растет и воспитывается. При этом следует учитывать, что обучающийся не в состоянии самостоятельно обеспечить соответствующий способ жизнедеятельности.</a:t>
            </a:r>
          </a:p>
          <a:p>
            <a:r>
              <a:rPr lang="ru-RU" dirty="0" smtClean="0"/>
              <a:t> </a:t>
            </a:r>
          </a:p>
          <a:p>
            <a:r>
              <a:rPr lang="ru-RU" dirty="0" smtClean="0"/>
              <a:t>Чем младше обучающийся, тем более он пассивен в</a:t>
            </a:r>
            <a:br>
              <a:rPr lang="ru-RU" dirty="0" smtClean="0"/>
            </a:br>
            <a:r>
              <a:rPr lang="ru-RU" dirty="0" smtClean="0"/>
              <a:t>плане формирования здорового образа жизни, но от того, как организована его жизнедеятельность, во многом будет зависеть и будущее поведение.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Эффективно формировать здоровый стиль поведения можно лишь, опираясь </a:t>
            </a:r>
            <a:r>
              <a:rPr lang="ru-RU" dirty="0" smtClean="0"/>
              <a:t>на знание </a:t>
            </a:r>
            <a:r>
              <a:rPr lang="ru-RU" dirty="0" smtClean="0"/>
              <a:t>реального образа жизни детей и подростков с учетом пола, возраста.</a:t>
            </a:r>
            <a:endParaRPr lang="ru-RU" dirty="0"/>
          </a:p>
        </p:txBody>
      </p:sp>
      <p:pic>
        <p:nvPicPr>
          <p:cNvPr id="3" name="Picture 3" descr="C:\Users\Admin\AppData\Local\Temp\WPDNSE\{1B651BB3-0000-0000-0000-000000000000}\IMG_20230315_20193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58082" y="4071942"/>
            <a:ext cx="1341009" cy="1785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2" descr="C:\Users\Admin\AppData\Local\Temp\WPDNSE\{1B651BB3-0000-0000-0000-000000000000}\IMG_20230315_193206.jpg"/>
          <p:cNvPicPr>
            <a:picLocks noChangeAspect="1" noChangeArrowheads="1"/>
          </p:cNvPicPr>
          <p:nvPr/>
        </p:nvPicPr>
        <p:blipFill>
          <a:blip r:embed="rId3" cstate="print"/>
          <a:srcRect l="8381" r="9768" b="4166"/>
          <a:stretch>
            <a:fillRect/>
          </a:stretch>
        </p:blipFill>
        <p:spPr bwMode="auto">
          <a:xfrm>
            <a:off x="7286644" y="1643050"/>
            <a:ext cx="1285884" cy="20050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62" y="714356"/>
            <a:ext cx="757242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Гигиеническое воспитание и обучение обучающихся представляет собой комплексную просветительную, обучающую и воспитательную</a:t>
            </a:r>
            <a:br>
              <a:rPr lang="ru-RU" sz="2000" dirty="0" smtClean="0"/>
            </a:br>
            <a:r>
              <a:rPr lang="ru-RU" sz="2000" dirty="0" smtClean="0"/>
              <a:t>деятельность, направленную на формирование позитивного в отношении здоровья стиля жизни отдельно взятого ребенка.</a:t>
            </a:r>
          </a:p>
          <a:p>
            <a:endParaRPr lang="ru-RU" sz="2000" dirty="0" smtClean="0"/>
          </a:p>
          <a:p>
            <a:r>
              <a:rPr lang="ru-RU" sz="2000" dirty="0" smtClean="0"/>
              <a:t> </a:t>
            </a:r>
          </a:p>
        </p:txBody>
      </p:sp>
      <p:pic>
        <p:nvPicPr>
          <p:cNvPr id="3" name="Picture 2" descr="C:\Users\Admin\AppData\Local\Temp\WPDNSE\{1B5E7944-0000-0000-0000-000000000000}\IMG_20230329_181157.jpg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 t="33058" r="-1492" b="15680"/>
          <a:stretch>
            <a:fillRect/>
          </a:stretch>
        </p:blipFill>
        <p:spPr bwMode="auto">
          <a:xfrm>
            <a:off x="2110261" y="3071810"/>
            <a:ext cx="4533441" cy="30495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786" y="857232"/>
            <a:ext cx="700092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Гигиеническое воспитание базируется на физиологической основе образования условных связей. </a:t>
            </a:r>
          </a:p>
          <a:p>
            <a:endParaRPr lang="ru-RU" sz="2000" dirty="0" smtClean="0"/>
          </a:p>
          <a:p>
            <a:r>
              <a:rPr lang="ru-RU" sz="2000" dirty="0" smtClean="0"/>
              <a:t>Гигиенические навыки, как всякий условный</a:t>
            </a:r>
            <a:br>
              <a:rPr lang="ru-RU" sz="2000" dirty="0" smtClean="0"/>
            </a:br>
            <a:r>
              <a:rPr lang="ru-RU" sz="2000" dirty="0" smtClean="0"/>
              <a:t>рефлекс для своего закрепления нуждается в систематическом повторении при</a:t>
            </a:r>
            <a:br>
              <a:rPr lang="ru-RU" sz="2000" dirty="0" smtClean="0"/>
            </a:br>
            <a:r>
              <a:rPr lang="ru-RU" sz="2000" dirty="0" smtClean="0"/>
              <a:t>создании определенной обстановки, соблюдения установленного времени их проведения и последовательности выполнения.</a:t>
            </a:r>
            <a:endParaRPr lang="ru-RU" sz="2000" dirty="0"/>
          </a:p>
        </p:txBody>
      </p:sp>
      <p:pic>
        <p:nvPicPr>
          <p:cNvPr id="3" name="Picture 2" descr="Основные правила гигиены для школьников 2"/>
          <p:cNvPicPr>
            <a:picLocks noChangeAspect="1" noChangeArrowheads="1"/>
          </p:cNvPicPr>
          <p:nvPr/>
        </p:nvPicPr>
        <p:blipFill>
          <a:blip r:embed="rId2"/>
          <a:srcRect l="3606" t="9636" r="7451" b="10064"/>
          <a:stretch>
            <a:fillRect/>
          </a:stretch>
        </p:blipFill>
        <p:spPr bwMode="auto">
          <a:xfrm>
            <a:off x="4857752" y="4071942"/>
            <a:ext cx="3066119" cy="20717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428604"/>
            <a:ext cx="800105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Гигиеническое обучение и воспитание как процесс проходит</a:t>
            </a:r>
            <a:br>
              <a:rPr lang="ru-RU" dirty="0" smtClean="0"/>
            </a:br>
            <a:r>
              <a:rPr lang="ru-RU" dirty="0" smtClean="0"/>
              <a:t>через последовательное формирование определенных уровней гигиенической культуры индивидуума, группы лиц.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1. знания – овладение определенной информацией о</a:t>
            </a:r>
            <a:br>
              <a:rPr lang="ru-RU" dirty="0" smtClean="0"/>
            </a:br>
            <a:r>
              <a:rPr lang="ru-RU" dirty="0" smtClean="0"/>
              <a:t>необходимости соблюдений гигиенических правил;</a:t>
            </a:r>
            <a:br>
              <a:rPr lang="ru-RU" dirty="0" smtClean="0"/>
            </a:br>
            <a:r>
              <a:rPr lang="ru-RU" dirty="0" smtClean="0"/>
              <a:t>2.убеждения – трансформация в сознании человека знаний в</a:t>
            </a:r>
            <a:br>
              <a:rPr lang="ru-RU" dirty="0" smtClean="0"/>
            </a:br>
            <a:r>
              <a:rPr lang="ru-RU" dirty="0" smtClean="0"/>
              <a:t>твердую уверенность в их закономерности и необходимости;</a:t>
            </a:r>
            <a:br>
              <a:rPr lang="ru-RU" dirty="0" smtClean="0"/>
            </a:br>
            <a:r>
              <a:rPr lang="ru-RU" dirty="0" smtClean="0"/>
              <a:t>3.умения – выработка способности следовать рациональному</a:t>
            </a:r>
            <a:br>
              <a:rPr lang="ru-RU" dirty="0" smtClean="0"/>
            </a:br>
            <a:r>
              <a:rPr lang="ru-RU" dirty="0" smtClean="0"/>
              <a:t>сочетанию различных компонентов здорового поведения;</a:t>
            </a:r>
            <a:br>
              <a:rPr lang="ru-RU" dirty="0" smtClean="0"/>
            </a:br>
            <a:r>
              <a:rPr lang="ru-RU" dirty="0" smtClean="0"/>
              <a:t>4.навыки – выработка динамического стереотипа в выполнении</a:t>
            </a:r>
            <a:br>
              <a:rPr lang="ru-RU" dirty="0" smtClean="0"/>
            </a:br>
            <a:r>
              <a:rPr lang="ru-RU" dirty="0" smtClean="0"/>
              <a:t>комплекса гигиенических мероприятий;</a:t>
            </a:r>
            <a:br>
              <a:rPr lang="ru-RU" dirty="0" smtClean="0"/>
            </a:br>
            <a:r>
              <a:rPr lang="ru-RU" dirty="0" smtClean="0"/>
              <a:t>5.привычки – сложившийся способ поведения, осуществление которого в определённой ситуации приобретает для обучающего характер потребности. Каждый из перечисленных компонентов является необходимым</a:t>
            </a:r>
            <a:br>
              <a:rPr lang="ru-RU" dirty="0" smtClean="0"/>
            </a:br>
            <a:r>
              <a:rPr lang="ru-RU" dirty="0" smtClean="0"/>
              <a:t>условием достижения конечной цели гигиенического обучения и воспитания.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642918"/>
            <a:ext cx="778674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Для эффективной работы с обучающимися в процессе реализации практической работы, используются разнообразные формы занятий. </a:t>
            </a:r>
          </a:p>
          <a:p>
            <a:r>
              <a:rPr lang="ru-RU" dirty="0" smtClean="0"/>
              <a:t>Сюжетные и ролевые игры:</a:t>
            </a:r>
          </a:p>
          <a:p>
            <a:r>
              <a:rPr lang="ru-RU" dirty="0" smtClean="0"/>
              <a:t>практические упражнения, рисунки, раскраски.</a:t>
            </a:r>
          </a:p>
          <a:p>
            <a:r>
              <a:rPr lang="ru-RU" dirty="0" smtClean="0"/>
              <a:t>просмотр мультфильмов.</a:t>
            </a:r>
            <a:endParaRPr lang="ru-RU" dirty="0"/>
          </a:p>
        </p:txBody>
      </p:sp>
      <p:pic>
        <p:nvPicPr>
          <p:cNvPr id="5122" name="Picture 2" descr="C:\Users\Admin\AppData\Local\Temp\WPDNSE\{1B651BB3-0000-0000-0000-000000000000}\IMG_20230329_181256.jpg"/>
          <p:cNvPicPr>
            <a:picLocks noChangeAspect="1" noChangeArrowheads="1"/>
          </p:cNvPicPr>
          <p:nvPr/>
        </p:nvPicPr>
        <p:blipFill>
          <a:blip r:embed="rId2" cstate="print"/>
          <a:srcRect b="18750"/>
          <a:stretch>
            <a:fillRect/>
          </a:stretch>
        </p:blipFill>
        <p:spPr bwMode="auto">
          <a:xfrm>
            <a:off x="714348" y="2928934"/>
            <a:ext cx="1518430" cy="16430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23" name="Picture 3" descr="C:\Users\Admin\AppData\Local\Temp\WPDNSE\{1B651BB3-0000-0000-0000-000000000000}\IMG_20230329_181300.jpg"/>
          <p:cNvPicPr>
            <a:picLocks noChangeAspect="1" noChangeArrowheads="1"/>
          </p:cNvPicPr>
          <p:nvPr/>
        </p:nvPicPr>
        <p:blipFill>
          <a:blip r:embed="rId3" cstate="print"/>
          <a:srcRect t="18750" b="5208"/>
          <a:stretch>
            <a:fillRect/>
          </a:stretch>
        </p:blipFill>
        <p:spPr bwMode="auto">
          <a:xfrm>
            <a:off x="6858016" y="3000372"/>
            <a:ext cx="1574585" cy="15946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24" name="Picture 4" descr="C:\Users\Admin\AppData\Local\Temp\WPDNSE\{1B651BB3-0000-0000-0000-000000000000}\IMG_20230329_18512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0694" y="3000372"/>
            <a:ext cx="1126676" cy="15005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25" name="Picture 5" descr="C:\Users\Admin\AppData\Local\Temp\WPDNSE\{1B651BB3-0000-0000-0000-000000000000}\IMG_20230329_185146.jpg"/>
          <p:cNvPicPr>
            <a:picLocks noChangeAspect="1" noChangeArrowheads="1"/>
          </p:cNvPicPr>
          <p:nvPr/>
        </p:nvPicPr>
        <p:blipFill>
          <a:blip r:embed="rId5" cstate="print"/>
          <a:srcRect t="8333"/>
          <a:stretch>
            <a:fillRect/>
          </a:stretch>
        </p:blipFill>
        <p:spPr bwMode="auto">
          <a:xfrm rot="20857679">
            <a:off x="627097" y="4813991"/>
            <a:ext cx="1066199" cy="13016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27" name="Picture 7" descr="C:\Users\Admin\AppData\Local\Temp\WPDNSE\{1B651BB3-0000-0000-0000-000000000000}\IMG_20230329_190422.jpg"/>
          <p:cNvPicPr>
            <a:picLocks noChangeAspect="1" noChangeArrowheads="1"/>
          </p:cNvPicPr>
          <p:nvPr/>
        </p:nvPicPr>
        <p:blipFill>
          <a:blip r:embed="rId6" cstate="print"/>
          <a:srcRect l="11479" t="5208" b="12500"/>
          <a:stretch>
            <a:fillRect/>
          </a:stretch>
        </p:blipFill>
        <p:spPr bwMode="auto">
          <a:xfrm>
            <a:off x="4643438" y="4929198"/>
            <a:ext cx="1101851" cy="13641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28" name="Picture 8" descr="C:\Users\Admin\AppData\Local\Temp\WPDNSE\{1B651BB3-0000-0000-0000-000000000000}\IMG_20230329_191228.jpg"/>
          <p:cNvPicPr>
            <a:picLocks noChangeAspect="1" noChangeArrowheads="1"/>
          </p:cNvPicPr>
          <p:nvPr/>
        </p:nvPicPr>
        <p:blipFill>
          <a:blip r:embed="rId7" cstate="print"/>
          <a:srcRect l="9768" b="15625"/>
          <a:stretch>
            <a:fillRect/>
          </a:stretch>
        </p:blipFill>
        <p:spPr bwMode="auto">
          <a:xfrm rot="555734">
            <a:off x="7215206" y="4786322"/>
            <a:ext cx="1032541" cy="12858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29" name="Picture 9" descr="C:\Users\Admin\AppData\Local\Temp\WPDNSE\{1B651BB3-0000-0000-0000-000000000000}\IMG_20230329_191505.jpg"/>
          <p:cNvPicPr>
            <a:picLocks noChangeAspect="1" noChangeArrowheads="1"/>
          </p:cNvPicPr>
          <p:nvPr/>
        </p:nvPicPr>
        <p:blipFill>
          <a:blip r:embed="rId8" cstate="print"/>
          <a:srcRect l="12543" r="5606" b="17708"/>
          <a:stretch>
            <a:fillRect/>
          </a:stretch>
        </p:blipFill>
        <p:spPr bwMode="auto">
          <a:xfrm rot="563915">
            <a:off x="6005986" y="4997363"/>
            <a:ext cx="973179" cy="13030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30" name="Picture 10" descr="C:\Users\Admin\AppData\Local\Temp\WPDNSE\{1B651BB3-0000-0000-0000-000000000000}\IMG_20230329_192249.jpg"/>
          <p:cNvPicPr>
            <a:picLocks noChangeAspect="1" noChangeArrowheads="1"/>
          </p:cNvPicPr>
          <p:nvPr/>
        </p:nvPicPr>
        <p:blipFill>
          <a:blip r:embed="rId9" cstate="print"/>
          <a:srcRect t="10416" r="12543" b="6250"/>
          <a:stretch>
            <a:fillRect/>
          </a:stretch>
        </p:blipFill>
        <p:spPr bwMode="auto">
          <a:xfrm>
            <a:off x="3357554" y="4929198"/>
            <a:ext cx="1071570" cy="1359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31" name="Picture 11" descr="C:\Users\Admin\AppData\Local\Temp\WPDNSE\{1B651BB3-0000-0000-0000-000000000000}\IMG_20230329_192328.jpg"/>
          <p:cNvPicPr>
            <a:picLocks noChangeAspect="1" noChangeArrowheads="1"/>
          </p:cNvPicPr>
          <p:nvPr/>
        </p:nvPicPr>
        <p:blipFill>
          <a:blip r:embed="rId10" cstate="print"/>
          <a:srcRect l="13930" r="2832" b="17708"/>
          <a:stretch>
            <a:fillRect/>
          </a:stretch>
        </p:blipFill>
        <p:spPr bwMode="auto">
          <a:xfrm rot="20511535">
            <a:off x="1974495" y="4915049"/>
            <a:ext cx="1046941" cy="13784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32" name="Picture 12" descr="C:\Users\Admin\AppData\Local\Temp\WPDNSE\{1B651BB3-0000-0000-0000-000000000000}\IMG_20230329_192525.jpg"/>
          <p:cNvPicPr>
            <a:picLocks noChangeAspect="1" noChangeArrowheads="1"/>
          </p:cNvPicPr>
          <p:nvPr/>
        </p:nvPicPr>
        <p:blipFill>
          <a:blip r:embed="rId11" cstate="print"/>
          <a:srcRect t="23958" b="19791"/>
          <a:stretch>
            <a:fillRect/>
          </a:stretch>
        </p:blipFill>
        <p:spPr bwMode="auto">
          <a:xfrm>
            <a:off x="2714612" y="2786058"/>
            <a:ext cx="2643206" cy="19801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46" name="Picture 2" descr="C:\Users\Admin\AppData\Local\Temp\WPDNSE\{1B666462-0000-0000-0000-000000000000}\IMG_20230329_185115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286644" y="1214422"/>
            <a:ext cx="1269799" cy="16911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790</TotalTime>
  <Words>669</Words>
  <PresentationFormat>Экран (4:3)</PresentationFormat>
  <Paragraphs>123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Аспект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88</cp:revision>
  <dcterms:created xsi:type="dcterms:W3CDTF">2023-03-18T02:48:50Z</dcterms:created>
  <dcterms:modified xsi:type="dcterms:W3CDTF">2023-04-06T09:47:01Z</dcterms:modified>
</cp:coreProperties>
</file>