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4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5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grpSp>
                <p:nvGrpSpPr>
                  <p:cNvPr id="6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grpSp>
                  <p:nvGrpSpPr>
                    <p:cNvPr id="13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ru-RU"/>
                      </a:p>
                    </p:txBody>
                  </p:sp>
                  <p:grpSp>
                    <p:nvGrpSpPr>
                      <p:cNvPr id="19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grpSp>
                      <p:nvGrpSpPr>
                        <p:cNvPr id="20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7" y="2869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8" y="1865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0" y="1536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5" y="1357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9" y="1002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34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</p:grpSp>
        <p:grpSp>
          <p:nvGrpSpPr>
            <p:cNvPr id="38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40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33918" name="Rectangle 126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00200"/>
            <a:ext cx="7772400" cy="19732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000">
                <a:solidFill>
                  <a:srgbClr val="00666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391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ru-RU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99FF"/>
            </a:gs>
            <a:gs pos="100000">
              <a:srgbClr val="FFFF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4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277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5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277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77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77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grpSp>
                <p:nvGrpSpPr>
                  <p:cNvPr id="6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277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grpSp>
                  <p:nvGrpSpPr>
                    <p:cNvPr id="7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3278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ru-RU"/>
                      </a:p>
                    </p:txBody>
                  </p:sp>
                  <p:grpSp>
                    <p:nvGrpSpPr>
                      <p:cNvPr id="8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3278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8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79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0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1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grpSp>
                      <p:nvGrpSpPr>
                        <p:cNvPr id="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3282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69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7" y="1865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0" y="1536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2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7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3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3283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9" y="1002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3283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3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4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5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3286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3286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287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1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3287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7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88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</p:grpSp>
        <p:grpSp>
          <p:nvGrpSpPr>
            <p:cNvPr id="12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3288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88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88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88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88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6" y="2697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88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3288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289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289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289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289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3289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219A0E95-37BD-475B-8771-C3755E6EE695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3289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289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20171D9A-2C76-4C88-A12F-DC87FB7D6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89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pic>
        <p:nvPicPr>
          <p:cNvPr id="1031" name="Picture 144" descr="log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825" y="333375"/>
            <a:ext cx="97155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914" name="Rectangle 146"/>
          <p:cNvSpPr>
            <a:spLocks noChangeArrowheads="1"/>
          </p:cNvSpPr>
          <p:nvPr/>
        </p:nvSpPr>
        <p:spPr bwMode="auto">
          <a:xfrm>
            <a:off x="971550" y="1196975"/>
            <a:ext cx="7705725" cy="714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0066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Blip>
          <a:blip r:embed="rId14"/>
        </a:buBlip>
        <a:defRPr sz="32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rgbClr val="3333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4" descr="xojzeyjv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177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6" descr="lg20xmzr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0"/>
            <a:ext cx="1903413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1" descr="vcs12fjh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0"/>
            <a:ext cx="82708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8" descr="1syoxdvu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0"/>
            <a:ext cx="900113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7" descr="4mgvoy2j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5600" y="0"/>
            <a:ext cx="18891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3" descr="voipu4r4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70750" y="0"/>
            <a:ext cx="187325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39552" y="2852936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Безопасность школьников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в интернете</a:t>
            </a:r>
            <a:endParaRPr lang="ru-RU" sz="40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i?id=58400768-07&amp;tov=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88640"/>
            <a:ext cx="3275013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7704" y="548680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Интернет?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</p:txBody>
      </p:sp>
      <p:sp useBgFill="1">
        <p:nvSpPr>
          <p:cNvPr id="7" name="Прямоугольник 6"/>
          <p:cNvSpPr/>
          <p:nvPr/>
        </p:nvSpPr>
        <p:spPr>
          <a:xfrm>
            <a:off x="323528" y="2636912"/>
            <a:ext cx="84604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725" algn="ctr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Интернет представляет собой важный способ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личного и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профессионального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общения, но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он может также использоваться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со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злым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умыслом: например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, может применяться для рассылки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компьютерных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вирусов и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спама. Поэтому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важно знать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проблемах компьютерной безопасности. </a:t>
            </a:r>
          </a:p>
        </p:txBody>
      </p:sp>
      <p:pic>
        <p:nvPicPr>
          <p:cNvPr id="8" name="Picture 6" descr="i?id=98168925-00&amp;tov=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1340768"/>
            <a:ext cx="1066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59832" y="404664"/>
            <a:ext cx="2952750" cy="5762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2060"/>
                </a:solidFill>
                <a:effectLst/>
              </a:rPr>
              <a:t>Вирусы</a:t>
            </a: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251520" y="1772816"/>
            <a:ext cx="6030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algn="ctr">
              <a:tabLst>
                <a:tab pos="274638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Вирусы, </a:t>
            </a:r>
            <a:r>
              <a:rPr lang="ru-RU" sz="2000" b="1" dirty="0" err="1" smtClean="0">
                <a:solidFill>
                  <a:srgbClr val="002060"/>
                </a:solidFill>
                <a:latin typeface="+mj-lt"/>
              </a:rPr>
              <a:t>трояны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и черви  представляют собой опасные программы,  которые могут распространяться  через электронную почту</a:t>
            </a:r>
          </a:p>
          <a:p>
            <a:pPr marL="92075" algn="ctr">
              <a:tabLst>
                <a:tab pos="274638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или </a:t>
            </a:r>
            <a:r>
              <a:rPr lang="ru-RU" sz="2000" b="1" dirty="0" err="1" smtClean="0">
                <a:solidFill>
                  <a:srgbClr val="002060"/>
                </a:solidFill>
                <a:latin typeface="+mj-lt"/>
              </a:rPr>
              <a:t>веб-страницы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. Вирусы могут повредить файлы или  программное обеспечение, хранящиеся на компьютере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Picture 28" descr="Картинка 13 из 517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333375"/>
            <a:ext cx="2728913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6" descr="p_ope_mato_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581128"/>
            <a:ext cx="3543575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0" descr="i?id=78066608-07&amp;tov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3933056"/>
            <a:ext cx="2448272" cy="220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55776" y="54868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Хакеры и взломщики</a:t>
            </a:r>
            <a:r>
              <a:rPr lang="ru-RU" sz="2000" b="1" dirty="0" smtClean="0">
                <a:solidFill>
                  <a:srgbClr val="008080"/>
                </a:solidFill>
                <a:latin typeface="Tahoma" pitchFamily="34" charset="0"/>
              </a:rPr>
              <a:t/>
            </a:r>
            <a:br>
              <a:rPr lang="ru-RU" sz="2000" b="1" dirty="0" smtClean="0">
                <a:solidFill>
                  <a:srgbClr val="008080"/>
                </a:solidFill>
                <a:latin typeface="Tahoma" pitchFamily="34" charset="0"/>
              </a:rPr>
            </a:br>
            <a:endParaRPr lang="ru-RU" dirty="0"/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467544" y="1720840"/>
            <a:ext cx="84969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algn="ctr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Хакерами и взломщиками называют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людей, которые взламывают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защиту систем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данных. Они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могут вторгнуться на незащищенный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компьютер через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Интернет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и воспользоваться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им со злым умыслом,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а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также украсть или скопировать файлы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и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использовать их в противозаконной деятельности.</a:t>
            </a:r>
          </a:p>
        </p:txBody>
      </p:sp>
      <p:pic>
        <p:nvPicPr>
          <p:cNvPr id="7" name="Picture 26" descr="p_atk_tytto_is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861048"/>
            <a:ext cx="2448272" cy="2514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Картинка 16 из 517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3501008"/>
            <a:ext cx="2401887" cy="306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491880" y="692696"/>
            <a:ext cx="29442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Спам в Интернете</a:t>
            </a:r>
            <a:endParaRPr lang="ru-RU" sz="2400" dirty="0">
              <a:solidFill>
                <a:srgbClr val="002060"/>
              </a:solidFill>
              <a:latin typeface="+mj-lt"/>
            </a:endParaRP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683568" y="1772816"/>
            <a:ext cx="43204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4975" indent="-342900" algn="ctr">
              <a:spcBef>
                <a:spcPct val="85000"/>
              </a:spcBef>
              <a:buClr>
                <a:schemeClr val="tx2"/>
              </a:buClr>
              <a:buSzPct val="90000"/>
              <a:buFont typeface="Wingdings" pitchFamily="2" charset="2"/>
              <a:buNone/>
              <a:tabLst>
                <a:tab pos="274638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Массовая рассылка нежелательных сообщений электронной почты известна как спам. Он приводит к перегрузке систем электронной почты и может заблокировать почтовые ящики. В качестве средства для рассылки спама его отправители иногда используют червей электронной почты.</a:t>
            </a:r>
            <a:endParaRPr lang="ru-RU" sz="20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7" name="Picture 12" descr="Картинка 10 из 517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988840"/>
            <a:ext cx="3173412" cy="211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47664" y="40466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Использование Интернета является безопасным, если выполняются три основных правила 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4139952" y="1988840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1. Защитите свой компьютер</a:t>
            </a:r>
          </a:p>
          <a:p>
            <a:pPr marL="342900" indent="-342900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342900" indent="-342900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2. Защитите себя в Интернете </a:t>
            </a:r>
          </a:p>
          <a:p>
            <a:pPr marL="342900" indent="-342900">
              <a:tabLst>
                <a:tab pos="274638" algn="l"/>
              </a:tabLst>
              <a:defRPr/>
            </a:pPr>
            <a:endParaRPr lang="ru-RU" sz="2000" b="1" dirty="0">
              <a:solidFill>
                <a:srgbClr val="002060"/>
              </a:solidFill>
              <a:latin typeface="+mj-lt"/>
            </a:endParaRPr>
          </a:p>
          <a:p>
            <a:pPr marL="342900" indent="-342900"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3. Соблюдайте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закон</a:t>
            </a:r>
            <a:endParaRPr lang="ru-RU" sz="20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7" name="Picture 16" descr="i?id=52078446-01&amp;tov=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700213"/>
            <a:ext cx="3095625" cy="20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 descr="Картинка 8 из 517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813" y="4005263"/>
            <a:ext cx="3311525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4" descr="Картинка 18 из 5179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4077072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4356" y="548680"/>
            <a:ext cx="4690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tabLst>
                <a:tab pos="274638" algn="l"/>
              </a:tabLst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</a:rPr>
              <a:t>1. Защитите свой компьютер </a:t>
            </a:r>
            <a:endParaRPr lang="en-US" sz="2400" b="1" dirty="0">
              <a:solidFill>
                <a:srgbClr val="002060"/>
              </a:solidFill>
              <a:latin typeface="+mj-lt"/>
            </a:endParaRP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323528" y="1628800"/>
            <a:ext cx="770485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Регулярно обновляйте операционную систему. </a:t>
            </a:r>
          </a:p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Используйте антивирусную программу. </a:t>
            </a:r>
          </a:p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Создавайте </a:t>
            </a:r>
            <a:r>
              <a:rPr lang="ru-RU" sz="2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резервные копии важных файлов. </a:t>
            </a:r>
          </a:p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Будьте осторожны при загрузке содержимого.</a:t>
            </a:r>
          </a:p>
          <a:p>
            <a:pPr marL="342900" indent="-342900" algn="ctr">
              <a:tabLst>
                <a:tab pos="274638" algn="l"/>
              </a:tabLst>
              <a:defRPr/>
            </a:pPr>
            <a:endParaRPr lang="ru-RU" dirty="0"/>
          </a:p>
        </p:txBody>
      </p:sp>
      <p:pic>
        <p:nvPicPr>
          <p:cNvPr id="7" name="Picture 23" descr="i?id=17728449-04&amp;tov=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412776"/>
            <a:ext cx="136683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7" descr="i?id=87479107-06&amp;tov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149080"/>
            <a:ext cx="21605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Картинка 9 из 184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717032"/>
            <a:ext cx="2168525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180px-Windows_Firewall_XP_SP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3284984"/>
            <a:ext cx="2298223" cy="259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09302" y="548680"/>
            <a:ext cx="4827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2. Защитите себя в Интернете 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395536" y="1628800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>
                <a:latin typeface="+mj-lt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С осторожностью разглашайте личную информацию. </a:t>
            </a:r>
          </a:p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Думайте о том, с кем разговариваете. </a:t>
            </a:r>
          </a:p>
          <a:p>
            <a:pPr marL="342900" indent="-342900">
              <a:buFontTx/>
              <a:buChar char="•"/>
              <a:tabLst>
                <a:tab pos="274638" algn="l"/>
              </a:tabLs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 Помните, что в Интернете не вся информация надежна и не все пользователи откровенны.</a:t>
            </a:r>
            <a:endParaRPr lang="ru-RU" sz="20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7" name="Picture 12" descr="Картинка 16 из 517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284984"/>
            <a:ext cx="2401887" cy="306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Картинка 1 из 517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3501008"/>
            <a:ext cx="33782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2255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47864" y="548680"/>
            <a:ext cx="3380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tabLst>
                <a:tab pos="274638" algn="l"/>
              </a:tabLst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</a:rPr>
              <a:t>3. Соблюдайте закон</a:t>
            </a: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755576" y="1700808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4975" indent="-342900" algn="ctr">
              <a:tabLst>
                <a:tab pos="274638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Законы также применяются к Интернету. Несмотря на то, что большая часть законов  была создана до широкого распространения Интернета,  закон также распространяется и на него.  Все, что незаконно в обычной жизни, незаконно и в Интернете.</a:t>
            </a:r>
            <a:endParaRPr lang="ru-RU" sz="20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7" name="Picture 13" descr="Картинка 15 из 517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005064"/>
            <a:ext cx="2881313" cy="215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Картинка 2 из 517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3861048"/>
            <a:ext cx="3144837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Тарелка 16">
      <a:dk1>
        <a:srgbClr val="000000"/>
      </a:dk1>
      <a:lt1>
        <a:srgbClr val="DBF0C2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AF6DD"/>
      </a:accent3>
      <a:accent4>
        <a:srgbClr val="000000"/>
      </a:accent4>
      <a:accent5>
        <a:srgbClr val="F3F3F2"/>
      </a:accent5>
      <a:accent6>
        <a:srgbClr val="ADAD9B"/>
      </a:accent6>
      <a:hlink>
        <a:srgbClr val="006666"/>
      </a:hlink>
      <a:folHlink>
        <a:srgbClr val="006666"/>
      </a:folHlink>
    </a:clrScheme>
    <a:fontScheme name="Тарелка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10">
        <a:dk1>
          <a:srgbClr val="000000"/>
        </a:dk1>
        <a:lt1>
          <a:srgbClr val="D3D4BC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6E6DA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1">
        <a:dk1>
          <a:srgbClr val="000000"/>
        </a:dk1>
        <a:lt1>
          <a:srgbClr val="A9D294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D1E5C8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2">
        <a:dk1>
          <a:srgbClr val="000000"/>
        </a:dk1>
        <a:lt1>
          <a:srgbClr val="95D1BC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C8E5DA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3">
        <a:dk1>
          <a:srgbClr val="000000"/>
        </a:dk1>
        <a:lt1>
          <a:srgbClr val="63BB9C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B7DACB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4">
        <a:dk1>
          <a:srgbClr val="000000"/>
        </a:dk1>
        <a:lt1>
          <a:srgbClr val="D4EDB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6F4D7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5">
        <a:dk1>
          <a:srgbClr val="000000"/>
        </a:dk1>
        <a:lt1>
          <a:srgbClr val="DBF0C2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AF6DD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16">
        <a:dk1>
          <a:srgbClr val="000000"/>
        </a:dk1>
        <a:lt1>
          <a:srgbClr val="DBF0C2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AF6DD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6666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50</TotalTime>
  <Words>239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Тема1</vt:lpstr>
      <vt:lpstr>Слайд 1</vt:lpstr>
      <vt:lpstr>Слайд 2</vt:lpstr>
      <vt:lpstr>Вирусы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2016-10-17T19:25:46Z</dcterms:created>
  <dcterms:modified xsi:type="dcterms:W3CDTF">2018-06-20T10:39:17Z</dcterms:modified>
</cp:coreProperties>
</file>