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sldIdLst>
    <p:sldId id="256" r:id="rId2"/>
    <p:sldId id="300" r:id="rId3"/>
    <p:sldId id="282" r:id="rId4"/>
    <p:sldId id="286" r:id="rId5"/>
    <p:sldId id="285" r:id="rId6"/>
    <p:sldId id="302" r:id="rId7"/>
    <p:sldId id="303" r:id="rId8"/>
    <p:sldId id="259" r:id="rId9"/>
    <p:sldId id="278" r:id="rId10"/>
    <p:sldId id="279" r:id="rId11"/>
    <p:sldId id="280" r:id="rId12"/>
    <p:sldId id="281" r:id="rId13"/>
    <p:sldId id="305" r:id="rId14"/>
    <p:sldId id="260" r:id="rId15"/>
    <p:sldId id="287" r:id="rId16"/>
    <p:sldId id="262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290" r:id="rId25"/>
    <p:sldId id="291" r:id="rId26"/>
    <p:sldId id="306" r:id="rId27"/>
    <p:sldId id="307" r:id="rId28"/>
    <p:sldId id="308" r:id="rId29"/>
    <p:sldId id="310" r:id="rId30"/>
    <p:sldId id="309" r:id="rId31"/>
    <p:sldId id="269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491" autoAdjust="0"/>
  </p:normalViewPr>
  <p:slideViewPr>
    <p:cSldViewPr snapToGrid="0" snapToObjects="1"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764002-8FA0-4045-BA35-50C616F50D3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72CF246-EA6A-E947-A972-AC66DD3C70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39452" y="546266"/>
            <a:ext cx="8181696" cy="3443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cs typeface="Times New Roman"/>
              </a:rPr>
              <a:t>Всеобуч для родителей </a:t>
            </a:r>
            <a:br>
              <a:rPr lang="ru-RU" sz="4400" dirty="0" smtClean="0">
                <a:cs typeface="Times New Roman"/>
              </a:rPr>
            </a:br>
            <a:r>
              <a:rPr lang="ru-RU" sz="4400" dirty="0" smtClean="0">
                <a:cs typeface="Times New Roman"/>
              </a:rPr>
              <a:t>(законных представителей)</a:t>
            </a:r>
            <a:r>
              <a:rPr lang="ru-RU" sz="6000" dirty="0" smtClean="0">
                <a:cs typeface="Times New Roman"/>
              </a:rPr>
              <a:t/>
            </a:r>
            <a:br>
              <a:rPr lang="ru-RU" sz="6000" dirty="0" smtClean="0">
                <a:cs typeface="Times New Roman"/>
              </a:rPr>
            </a:br>
            <a:r>
              <a:rPr lang="ru-RU" sz="6000" smtClean="0">
                <a:cs typeface="Times New Roman"/>
              </a:rPr>
              <a:t>«Проблемы </a:t>
            </a:r>
            <a:r>
              <a:rPr lang="ru-RU" sz="6000" dirty="0" smtClean="0">
                <a:cs typeface="Times New Roman"/>
              </a:rPr>
              <a:t>подростковых суицидов»</a:t>
            </a:r>
            <a:endParaRPr lang="ru-RU" sz="6000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227" y="4429496"/>
            <a:ext cx="5130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Кудрявцева Елена Александровна</a:t>
            </a:r>
          </a:p>
          <a:p>
            <a:pPr algn="r"/>
            <a:r>
              <a:rPr lang="ru-RU" sz="2000" dirty="0" smtClean="0"/>
              <a:t>Практикующий психолог, клинический психолог,</a:t>
            </a:r>
          </a:p>
          <a:p>
            <a:pPr algn="r"/>
            <a:r>
              <a:rPr lang="ru-RU" sz="2000" dirty="0" smtClean="0"/>
              <a:t>Сертифицированный специалист по работе с</a:t>
            </a:r>
          </a:p>
          <a:p>
            <a:pPr algn="r"/>
            <a:r>
              <a:rPr lang="ru-RU" sz="2000" dirty="0" smtClean="0"/>
              <a:t> психической травмой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480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Медико-психологические факторы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Психическая патология:</a:t>
            </a:r>
          </a:p>
          <a:p>
            <a:pPr indent="0">
              <a:buNone/>
            </a:pPr>
            <a:r>
              <a:rPr lang="ru-RU" dirty="0" smtClean="0"/>
              <a:t>- депрессия, особенно затяжной депрессивный эпизод в недавнем прошлом;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алкогольная зависимость;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зависимость от других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расстройство личности;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ц</a:t>
            </a:r>
            <a:r>
              <a:rPr lang="ru-RU" dirty="0" smtClean="0"/>
              <a:t>иклоидная, сенситивная, эпилептоидная, </a:t>
            </a:r>
            <a:r>
              <a:rPr lang="ru-RU" dirty="0" err="1" smtClean="0"/>
              <a:t>истероидная</a:t>
            </a:r>
            <a:r>
              <a:rPr lang="ru-RU" dirty="0" smtClean="0"/>
              <a:t> акцентуации личности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9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Соматическая патология - тяжелое хроническое прогрессирующее заболевание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- Врожденные и приобретенные уродства;</a:t>
            </a:r>
          </a:p>
          <a:p>
            <a:pPr indent="0">
              <a:buNone/>
            </a:pPr>
            <a:r>
              <a:rPr lang="ru-RU" dirty="0" smtClean="0"/>
              <a:t>- Потеря физиологических функций (зрения, слуха, способности двигаться, утрата половой функции);</a:t>
            </a:r>
          </a:p>
          <a:p>
            <a:pPr indent="0">
              <a:buNone/>
            </a:pPr>
            <a:r>
              <a:rPr lang="ru-RU" dirty="0" smtClean="0"/>
              <a:t>- ВИЧ- инфекция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4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Биографические факторы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Гомосексуальная ориентация (подростки обоего пола),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Суицидальные мысли, намерения, попытки в прошлом.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Суицидальное поведение родственников, близких, друзей, других значимых лиц (музыкальные кумиры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71384"/>
            <a:ext cx="8229600" cy="121774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Какие цели преследуют подростки – </a:t>
            </a:r>
            <a:r>
              <a:rPr lang="ru-RU" sz="3200" dirty="0" err="1"/>
              <a:t>суициденты</a:t>
            </a:r>
            <a:r>
              <a:rPr lang="ru-RU" sz="3200" dirty="0"/>
              <a:t>: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1011"/>
            <a:ext cx="8229600" cy="417515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</a:pPr>
            <a:r>
              <a:rPr lang="ru-RU" b="1" dirty="0"/>
              <a:t>Протест или месть</a:t>
            </a:r>
            <a:r>
              <a:rPr lang="ru-RU" dirty="0"/>
              <a:t>. Суицидальное поведение подростков в виде «протеста» имеет цель нанести ущерб обидчику и отомстить ему по принципу: «когда я умру, вам будет хуже». В данном случае мысль о </a:t>
            </a:r>
            <a:r>
              <a:rPr lang="ru-RU" dirty="0" smtClean="0"/>
              <a:t>суициде </a:t>
            </a:r>
            <a:r>
              <a:rPr lang="ru-RU" dirty="0"/>
              <a:t>возникает импульсивно, а конфликт имеет острый характер. </a:t>
            </a:r>
            <a:endParaRPr lang="ru-RU" dirty="0" smtClean="0"/>
          </a:p>
          <a:p>
            <a:pPr>
              <a:spcBef>
                <a:spcPts val="200"/>
              </a:spcBef>
            </a:pPr>
            <a:r>
              <a:rPr lang="ru-RU" b="1" dirty="0" smtClean="0"/>
              <a:t>Призыв</a:t>
            </a:r>
            <a:r>
              <a:rPr lang="ru-RU" dirty="0"/>
              <a:t>. Цель попытки самоубийства – получить помощь от окружающих чтобы изменить ситуацию. В данном случае суицидальное поведение также развивается остро, а попыткой суицида часто выступает самоотравление. </a:t>
            </a:r>
            <a:endParaRPr lang="ru-RU" dirty="0" smtClean="0"/>
          </a:p>
          <a:p>
            <a:pPr>
              <a:spcBef>
                <a:spcPts val="200"/>
              </a:spcBef>
            </a:pPr>
            <a:r>
              <a:rPr lang="ru-RU" b="1" dirty="0" smtClean="0"/>
              <a:t>Избежание </a:t>
            </a:r>
            <a:r>
              <a:rPr lang="ru-RU" b="1" dirty="0"/>
              <a:t>наказания/страдания</a:t>
            </a:r>
            <a:r>
              <a:rPr lang="ru-RU" dirty="0"/>
              <a:t>. Попытка самоубийства в данном случае преследует цель избежать наказания при его угрозе, следовательно, психической и физической боли. </a:t>
            </a:r>
            <a:endParaRPr lang="ru-RU" dirty="0" smtClean="0"/>
          </a:p>
          <a:p>
            <a:pPr>
              <a:spcBef>
                <a:spcPts val="200"/>
              </a:spcBef>
            </a:pPr>
            <a:r>
              <a:rPr lang="ru-RU" b="1" dirty="0" smtClean="0"/>
              <a:t>Самонаказание</a:t>
            </a:r>
            <a:r>
              <a:rPr lang="ru-RU" dirty="0"/>
              <a:t>. Прибегнуть к суицидальной </a:t>
            </a:r>
            <a:r>
              <a:rPr lang="ru-RU" dirty="0" smtClean="0"/>
              <a:t>попытке заставляют </a:t>
            </a:r>
            <a:r>
              <a:rPr lang="ru-RU" dirty="0"/>
              <a:t>либо переживания реальной вины, либо следствие надуманной вины. </a:t>
            </a:r>
            <a:endParaRPr lang="ru-RU" dirty="0" smtClean="0"/>
          </a:p>
          <a:p>
            <a:pPr>
              <a:spcBef>
                <a:spcPts val="200"/>
              </a:spcBef>
            </a:pPr>
            <a:r>
              <a:rPr lang="ru-RU" b="1" dirty="0" smtClean="0"/>
              <a:t>Отказ</a:t>
            </a:r>
            <a:r>
              <a:rPr lang="ru-RU" dirty="0"/>
              <a:t>. Подобный тип  — «отказ» от жизни – наблюдается у психически больных подростков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1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76439" y="759316"/>
            <a:ext cx="8062043" cy="12425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Типы (формы) </a:t>
            </a:r>
            <a:r>
              <a:rPr lang="ru-RU" sz="2800" dirty="0" err="1" smtClean="0"/>
              <a:t>саморазрушающего</a:t>
            </a:r>
            <a:r>
              <a:rPr lang="ru-RU" sz="2800" dirty="0" smtClean="0"/>
              <a:t> поведения у подростков (</a:t>
            </a:r>
            <a:r>
              <a:rPr lang="ru-RU" sz="2800" dirty="0" err="1" smtClean="0"/>
              <a:t>А.Е.Личко</a:t>
            </a:r>
            <a:r>
              <a:rPr lang="ru-RU" sz="2800" dirty="0" smtClean="0"/>
              <a:t> и Ю.В. Попов)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6439" y="2001831"/>
            <a:ext cx="8062043" cy="4155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 smtClean="0"/>
              <a:t>К первому типу относятся</a:t>
            </a:r>
            <a:r>
              <a:rPr lang="ru-RU" dirty="0" smtClean="0"/>
              <a:t>: суицидальные попытки и действия; стремление к рисковым видам спорта; участие в опасных авантюрах, драках, преступлениях; выбор опасных профессий. В большинстве случае основной мотивацией этого типа является самоутверждение, намерение преодолеть максимальные трудности и выйти из них победителем. </a:t>
            </a:r>
          </a:p>
          <a:p>
            <a:pPr marL="0" indent="0" algn="just">
              <a:buNone/>
            </a:pPr>
            <a:r>
              <a:rPr lang="ru-RU" dirty="0" smtClean="0"/>
              <a:t>Суицидальные действия у подростков чаще бывают демонстративными и являются реакцией на непризнание своей особой исключительности.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887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u="sng" dirty="0" smtClean="0"/>
              <a:t>Второй тип </a:t>
            </a:r>
            <a:r>
              <a:rPr lang="ru-RU" dirty="0" smtClean="0"/>
              <a:t>– заключается в нанесении себе физического вреда и непосредственной угрозы жизни не представляет. Диапазон – от самоповреждений до нездорового образа жизни. В подростковом возрасте наиболее актуально </a:t>
            </a:r>
            <a:r>
              <a:rPr lang="ru-RU" dirty="0" err="1" smtClean="0"/>
              <a:t>аддиктивное</a:t>
            </a:r>
            <a:r>
              <a:rPr lang="ru-RU" dirty="0" smtClean="0"/>
              <a:t> поведение (ранняя алкоголизация, злоупотребление наркотиками и другими дурманящими веществами до развития психической и физической зависимости). Субъективная оценка собственного здоровья у подростка низка: «Все пьют и ничего», «В жизни нужно всё попробовать пока молодой»</a:t>
            </a:r>
          </a:p>
          <a:p>
            <a:pPr algn="just"/>
            <a:r>
              <a:rPr lang="ru-RU" u="sng" dirty="0" smtClean="0"/>
              <a:t>Третий тип </a:t>
            </a:r>
            <a:r>
              <a:rPr lang="ru-RU" dirty="0" smtClean="0"/>
              <a:t>– поведение, наносящее ущерб нравственному, духовному развитию, - </a:t>
            </a:r>
            <a:r>
              <a:rPr lang="ru-RU" dirty="0" err="1" smtClean="0"/>
              <a:t>деликвентность</a:t>
            </a:r>
            <a:r>
              <a:rPr lang="ru-RU" dirty="0"/>
              <a:t> </a:t>
            </a:r>
            <a:r>
              <a:rPr lang="ru-RU" dirty="0" smtClean="0"/>
              <a:t>(антиобщественное </a:t>
            </a:r>
            <a:r>
              <a:rPr lang="ru-RU" dirty="0"/>
              <a:t>противоправное поведение индивида, воплощенное в его поступках (действиях или бездействии), наносящих вред как отдельным гражданам, так и обществу в </a:t>
            </a:r>
            <a:r>
              <a:rPr lang="ru-RU" dirty="0" smtClean="0"/>
              <a:t>целом) и сексуальная распущенность.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/>
              <a:t>Характерные черты личности </a:t>
            </a:r>
            <a:r>
              <a:rPr lang="ru-RU" sz="2800" u="sng" dirty="0" err="1"/>
              <a:t>суицидента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0585" y="391886"/>
            <a:ext cx="7026678" cy="51304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Ранимость</a:t>
            </a:r>
            <a:r>
              <a:rPr lang="ru-RU" sz="1800" dirty="0"/>
              <a:t>    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ru-RU" sz="1800" dirty="0" smtClean="0"/>
              <a:t> </a:t>
            </a:r>
            <a:r>
              <a:rPr lang="ru-RU" sz="1800" dirty="0"/>
              <a:t>Инфантильность    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Застенчивость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1800" dirty="0" smtClean="0"/>
              <a:t> </a:t>
            </a:r>
            <a:r>
              <a:rPr lang="ru-RU" sz="1800" dirty="0"/>
              <a:t>Робость   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Импульсивность</a:t>
            </a:r>
            <a:r>
              <a:rPr lang="ru-RU" sz="1800" dirty="0"/>
              <a:t>     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Впечатлительность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1800" dirty="0" smtClean="0"/>
              <a:t>Склонность </a:t>
            </a:r>
            <a:r>
              <a:rPr lang="ru-RU" sz="1800" dirty="0"/>
              <a:t>к самоанализу    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Склонность </a:t>
            </a:r>
            <a:r>
              <a:rPr lang="ru-RU" sz="1800" dirty="0"/>
              <a:t>к сомнениям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Неустойчивость </a:t>
            </a:r>
            <a:r>
              <a:rPr lang="ru-RU" sz="1800" dirty="0"/>
              <a:t>эмоциональной </a:t>
            </a:r>
            <a:r>
              <a:rPr lang="ru-RU" sz="1800" dirty="0" smtClean="0"/>
              <a:t>сферы</a:t>
            </a:r>
            <a:r>
              <a:rPr lang="ru-RU" sz="1800" dirty="0"/>
              <a:t>,</a:t>
            </a:r>
            <a:r>
              <a:rPr lang="en-US" sz="1800" dirty="0" smtClean="0"/>
              <a:t> </a:t>
            </a:r>
            <a:r>
              <a:rPr lang="ru-RU" sz="1800" dirty="0" smtClean="0"/>
              <a:t>неустойчивость настроения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1800" dirty="0" smtClean="0"/>
              <a:t>Неуверенность </a:t>
            </a:r>
            <a:r>
              <a:rPr lang="ru-RU" sz="1800" dirty="0"/>
              <a:t>в себе   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Зависимость </a:t>
            </a:r>
            <a:r>
              <a:rPr lang="ru-RU" sz="1800" dirty="0"/>
              <a:t>от окружающих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Склонность </a:t>
            </a:r>
            <a:r>
              <a:rPr lang="ru-RU" sz="1800" dirty="0"/>
              <a:t>к депрессивным расстройствам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Неадекватная </a:t>
            </a:r>
            <a:r>
              <a:rPr lang="ru-RU" sz="1800" dirty="0"/>
              <a:t>самооценка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Неспособность </a:t>
            </a:r>
            <a:r>
              <a:rPr lang="ru-RU" sz="1800" dirty="0"/>
              <a:t>адекватно перерабатывать конфликты в межличностной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4064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азвание 1"/>
          <p:cNvSpPr>
            <a:spLocks noGrp="1"/>
          </p:cNvSpPr>
          <p:nvPr>
            <p:ph type="title"/>
          </p:nvPr>
        </p:nvSpPr>
        <p:spPr>
          <a:xfrm>
            <a:off x="829431" y="404569"/>
            <a:ext cx="7710155" cy="1157514"/>
          </a:xfrm>
        </p:spPr>
        <p:txBody>
          <a:bodyPr>
            <a:noAutofit/>
          </a:bodyPr>
          <a:lstStyle/>
          <a:p>
            <a:pPr algn="ctr"/>
            <a:r>
              <a:rPr kumimoji="0" lang="ru-RU" sz="2400" b="1" u="sng" dirty="0">
                <a:latin typeface="+mn-lt"/>
              </a:rPr>
              <a:t>Модель организации профилактики </a:t>
            </a:r>
            <a:r>
              <a:rPr kumimoji="0" lang="ru-RU" sz="2400" b="1" u="sng" dirty="0" err="1">
                <a:latin typeface="+mn-lt"/>
              </a:rPr>
              <a:t>саморазрушающего</a:t>
            </a:r>
            <a:r>
              <a:rPr kumimoji="0" lang="ru-RU" sz="2400" b="1" u="sng" dirty="0">
                <a:latin typeface="+mn-lt"/>
              </a:rPr>
              <a:t> поведения представляет собой следующую трехуровневую систему.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762000" y="1764370"/>
            <a:ext cx="7543800" cy="47199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 typeface="Franklin Gothic Book" charset="0"/>
              <a:buNone/>
            </a:pPr>
            <a:r>
              <a:rPr kumimoji="0" lang="ru-RU" b="1" dirty="0"/>
              <a:t>Первый уровень </a:t>
            </a:r>
            <a:r>
              <a:rPr kumimoji="0" lang="ru-RU" dirty="0">
                <a:latin typeface="Franklin Gothic Book" charset="0"/>
              </a:rPr>
              <a:t>– </a:t>
            </a:r>
            <a:r>
              <a:rPr kumimoji="0" lang="ru-RU" dirty="0">
                <a:latin typeface="Times New Roman"/>
                <a:cs typeface="Times New Roman"/>
              </a:rPr>
              <a:t>первичная (общая) профилактика. Общая профилактика</a:t>
            </a:r>
            <a:r>
              <a:rPr kumimoji="0" lang="ru-RU" b="1" dirty="0">
                <a:latin typeface="Times New Roman"/>
                <a:cs typeface="Times New Roman"/>
              </a:rPr>
              <a:t> </a:t>
            </a:r>
            <a:r>
              <a:rPr kumimoji="0" lang="ru-RU" dirty="0" err="1">
                <a:latin typeface="Times New Roman"/>
                <a:cs typeface="Times New Roman"/>
              </a:rPr>
              <a:t>саморазрушающего</a:t>
            </a:r>
            <a:r>
              <a:rPr kumimoji="0" lang="ru-RU" dirty="0">
                <a:latin typeface="Times New Roman"/>
                <a:cs typeface="Times New Roman"/>
              </a:rPr>
              <a:t> (</a:t>
            </a:r>
            <a:r>
              <a:rPr kumimoji="0" lang="ru-RU" dirty="0" smtClean="0">
                <a:latin typeface="Times New Roman"/>
                <a:cs typeface="Times New Roman"/>
              </a:rPr>
              <a:t>суицидального) </a:t>
            </a:r>
            <a:r>
              <a:rPr kumimoji="0" lang="ru-RU" dirty="0">
                <a:latin typeface="Times New Roman"/>
                <a:cs typeface="Times New Roman"/>
              </a:rPr>
              <a:t>поведения скрыта и органично вписана в образовательный процесс. Её миссия – ослабление и устранение социальных и психологических предпосылок, способствующих формированию </a:t>
            </a:r>
            <a:r>
              <a:rPr kumimoji="0" lang="ru-RU" dirty="0" err="1">
                <a:latin typeface="Times New Roman"/>
                <a:cs typeface="Times New Roman"/>
              </a:rPr>
              <a:t>саморазрушающего</a:t>
            </a:r>
            <a:r>
              <a:rPr kumimoji="0" lang="ru-RU" dirty="0">
                <a:latin typeface="Times New Roman"/>
                <a:cs typeface="Times New Roman"/>
              </a:rPr>
              <a:t> поведения и </a:t>
            </a:r>
            <a:r>
              <a:rPr kumimoji="0" lang="ru-RU" dirty="0" err="1">
                <a:latin typeface="Times New Roman"/>
                <a:cs typeface="Times New Roman"/>
              </a:rPr>
              <a:t>суицидогенной</a:t>
            </a:r>
            <a:r>
              <a:rPr kumimoji="0" lang="ru-RU" dirty="0">
                <a:latin typeface="Times New Roman"/>
                <a:cs typeface="Times New Roman"/>
              </a:rPr>
              <a:t> обстановки в коллективах. Общая профилактика должна проводиться со всеми здоровыми детьми без исключения. Для предупреждения </a:t>
            </a:r>
            <a:r>
              <a:rPr kumimoji="0" lang="ru-RU" dirty="0" err="1">
                <a:latin typeface="Times New Roman"/>
                <a:cs typeface="Times New Roman"/>
              </a:rPr>
              <a:t>саморазрушающего</a:t>
            </a:r>
            <a:r>
              <a:rPr kumimoji="0" lang="ru-RU" dirty="0">
                <a:latin typeface="Times New Roman"/>
                <a:cs typeface="Times New Roman"/>
              </a:rPr>
              <a:t> поведения необходимо выработать специальные навыки, развить определенные свойства личности, то есть провести своего рода «психологическую иммунизацию». </a:t>
            </a:r>
          </a:p>
          <a:p>
            <a:pPr marL="0" indent="0" algn="just">
              <a:buFont typeface="Franklin Gothic Book" charset="0"/>
              <a:buNone/>
            </a:pPr>
            <a:r>
              <a:rPr kumimoji="0" lang="ru-RU" u="sng" dirty="0">
                <a:latin typeface="Times New Roman"/>
                <a:cs typeface="Times New Roman"/>
              </a:rPr>
              <a:t>Цель общей профилактики</a:t>
            </a:r>
            <a:r>
              <a:rPr kumimoji="0" lang="ru-RU" i="1" u="sng" dirty="0">
                <a:latin typeface="Times New Roman"/>
                <a:cs typeface="Times New Roman"/>
              </a:rPr>
              <a:t> </a:t>
            </a:r>
            <a:r>
              <a:rPr kumimoji="0" lang="ru-RU" dirty="0">
                <a:latin typeface="Times New Roman"/>
                <a:cs typeface="Times New Roman"/>
              </a:rPr>
              <a:t>– создание и поддержание благоприятного психологического климата в образовательной организации. Реализация этих задач может осуществляться путем диагностики школьного и педагогического коллективов с целью уточнения особенностей социально-психологической атмосферы; в тренингах на сплочение, коммуникативных тренингах; на семинарах по профилактике эмоционального выгорания для педагогов и др</a:t>
            </a:r>
            <a:r>
              <a:rPr kumimoji="0" lang="ru-RU" dirty="0">
                <a:latin typeface="Franklin Gothic Book" charset="0"/>
              </a:rPr>
              <a:t>.</a:t>
            </a:r>
          </a:p>
          <a:p>
            <a:pPr marL="0" indent="0">
              <a:buFont typeface="Franklin Gothic Book" charset="0"/>
              <a:buNone/>
            </a:pPr>
            <a:endParaRPr kumimoji="0" lang="ru-RU" dirty="0">
              <a:latin typeface="Franklin Gothic Book" charset="0"/>
            </a:endParaRPr>
          </a:p>
          <a:p>
            <a:pPr marL="0" indent="0">
              <a:buFont typeface="Franklin Gothic Book" charset="0"/>
              <a:buNone/>
            </a:pPr>
            <a:endParaRPr kumimoji="0" lang="ru-RU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азвание 1"/>
          <p:cNvSpPr>
            <a:spLocks noGrp="1"/>
          </p:cNvSpPr>
          <p:nvPr>
            <p:ph type="title"/>
          </p:nvPr>
        </p:nvSpPr>
        <p:spPr>
          <a:xfrm>
            <a:off x="382113" y="505711"/>
            <a:ext cx="8608762" cy="3506261"/>
          </a:xfrm>
        </p:spPr>
        <p:txBody>
          <a:bodyPr>
            <a:normAutofit fontScale="90000"/>
          </a:bodyPr>
          <a:lstStyle/>
          <a:p>
            <a:pPr algn="just"/>
            <a:r>
              <a:rPr kumimoji="0" lang="ru-RU" sz="1800" b="1" dirty="0" smtClean="0">
                <a:latin typeface="Times New Roman" charset="0"/>
                <a:cs typeface="Times New Roman" charset="0"/>
              </a:rPr>
              <a:t/>
            </a:r>
            <a:br>
              <a:rPr kumimoji="0" lang="ru-RU" sz="1800" b="1" dirty="0" smtClean="0">
                <a:latin typeface="Times New Roman" charset="0"/>
                <a:cs typeface="Times New Roman" charset="0"/>
              </a:rPr>
            </a:br>
            <a:r>
              <a:rPr kumimoji="0" lang="ru-RU" sz="1800" b="1" dirty="0" smtClean="0">
                <a:latin typeface="Times New Roman" charset="0"/>
                <a:cs typeface="Times New Roman" charset="0"/>
              </a:rPr>
              <a:t/>
            </a:r>
            <a:br>
              <a:rPr kumimoji="0" lang="ru-RU" sz="1800" b="1" dirty="0" smtClean="0">
                <a:latin typeface="Times New Roman" charset="0"/>
                <a:cs typeface="Times New Roman" charset="0"/>
              </a:rPr>
            </a:br>
            <a:r>
              <a:rPr kumimoji="0" lang="ru-RU" sz="1800" b="1" dirty="0" smtClean="0">
                <a:latin typeface="Times New Roman" charset="0"/>
                <a:cs typeface="Times New Roman" charset="0"/>
              </a:rPr>
              <a:t>       </a:t>
            </a:r>
            <a:r>
              <a:rPr kumimoji="0" lang="ru-RU" sz="2000" b="1" dirty="0" smtClean="0">
                <a:latin typeface="Times New Roman" charset="0"/>
                <a:cs typeface="Times New Roman" charset="0"/>
              </a:rPr>
              <a:t>На </a:t>
            </a:r>
            <a:r>
              <a:rPr kumimoji="0" lang="ru-RU" sz="2000" b="1" dirty="0">
                <a:latin typeface="Times New Roman" charset="0"/>
                <a:cs typeface="Times New Roman" charset="0"/>
              </a:rPr>
              <a:t>этапе общей профилактики педагог-психолог осуществляет: </a:t>
            </a:r>
            <a:r>
              <a:rPr kumimoji="0" lang="ru-RU" sz="2000" dirty="0">
                <a:latin typeface="Times New Roman" charset="0"/>
                <a:cs typeface="Times New Roman" charset="0"/>
              </a:rPr>
              <a:t/>
            </a:r>
            <a:br>
              <a:rPr kumimoji="0" lang="ru-RU" sz="2000" dirty="0">
                <a:latin typeface="Times New Roman" charset="0"/>
                <a:cs typeface="Times New Roman" charset="0"/>
              </a:rPr>
            </a:br>
            <a:r>
              <a:rPr kumimoji="0" lang="ru-RU" sz="2000" dirty="0" smtClean="0">
                <a:latin typeface="Times New Roman" charset="0"/>
                <a:cs typeface="Times New Roman" charset="0"/>
              </a:rPr>
              <a:t>- своевременную </a:t>
            </a:r>
            <a:r>
              <a:rPr kumimoji="0" lang="ru-RU" sz="2000" dirty="0">
                <a:latin typeface="Times New Roman" charset="0"/>
                <a:cs typeface="Times New Roman" charset="0"/>
              </a:rPr>
              <a:t>профилактику и коррекцию неблагоприятных эмоциональных состояний обучающихся, помогает разрешать проблемы в общении, развитии и обучении; </a:t>
            </a:r>
            <a:br>
              <a:rPr kumimoji="0" lang="ru-RU" sz="2000" dirty="0">
                <a:latin typeface="Times New Roman" charset="0"/>
                <a:cs typeface="Times New Roman" charset="0"/>
              </a:rPr>
            </a:br>
            <a:r>
              <a:rPr kumimoji="0" lang="ru-RU" sz="2000" dirty="0" smtClean="0">
                <a:latin typeface="Times New Roman" charset="0"/>
                <a:cs typeface="Times New Roman" charset="0"/>
              </a:rPr>
              <a:t>- обеспечивает </a:t>
            </a:r>
            <a:r>
              <a:rPr kumimoji="0" lang="ru-RU" sz="2000" dirty="0">
                <a:latin typeface="Times New Roman" charset="0"/>
                <a:cs typeface="Times New Roman" charset="0"/>
              </a:rPr>
              <a:t>психолого-педагогическое сопровождение учащихся как в учебно-воспитательном процессе, так и в период трудной жизненной ситуации; </a:t>
            </a:r>
            <a:br>
              <a:rPr kumimoji="0" lang="ru-RU" sz="2000" dirty="0">
                <a:latin typeface="Times New Roman" charset="0"/>
                <a:cs typeface="Times New Roman" charset="0"/>
              </a:rPr>
            </a:br>
            <a:r>
              <a:rPr kumimoji="0" lang="ru-RU" sz="2000" dirty="0" smtClean="0">
                <a:latin typeface="Times New Roman" charset="0"/>
                <a:cs typeface="Times New Roman" charset="0"/>
              </a:rPr>
              <a:t>- осуществляет </a:t>
            </a:r>
            <a:r>
              <a:rPr kumimoji="0" lang="ru-RU" sz="2000" dirty="0">
                <a:latin typeface="Times New Roman" charset="0"/>
                <a:cs typeface="Times New Roman" charset="0"/>
              </a:rPr>
              <a:t>межведомственное взаимодействие с различными государственными и общественными структурами для оказания при необходимости медицинской, юридической, социально-психологической помощи, защиты интересов ребенка;</a:t>
            </a:r>
            <a:br>
              <a:rPr kumimoji="0" lang="ru-RU" sz="2000" dirty="0">
                <a:latin typeface="Times New Roman" charset="0"/>
                <a:cs typeface="Times New Roman" charset="0"/>
              </a:rPr>
            </a:br>
            <a:r>
              <a:rPr kumimoji="0" lang="ru-RU" sz="2000" dirty="0" smtClean="0">
                <a:latin typeface="Times New Roman" charset="0"/>
                <a:cs typeface="Times New Roman" charset="0"/>
              </a:rPr>
              <a:t>- осуществляет </a:t>
            </a:r>
            <a:r>
              <a:rPr kumimoji="0" lang="ru-RU" sz="2000" dirty="0">
                <a:latin typeface="Times New Roman" charset="0"/>
                <a:cs typeface="Times New Roman" charset="0"/>
              </a:rPr>
              <a:t>деятельность, направленную на формирование у обучающихся позитивного образа «Я», осознание не только уникальности своей личности, но и других </a:t>
            </a:r>
            <a:r>
              <a:rPr kumimoji="0" lang="ru-RU" sz="2000" dirty="0" smtClean="0">
                <a:latin typeface="Times New Roman" charset="0"/>
                <a:cs typeface="Times New Roman" charset="0"/>
              </a:rPr>
              <a:t>людей. </a:t>
            </a:r>
            <a:r>
              <a:rPr kumimoji="0" lang="ru-RU" sz="1800" dirty="0">
                <a:latin typeface="Times New Roman" charset="0"/>
                <a:cs typeface="Times New Roman" charset="0"/>
              </a:rPr>
              <a:t/>
            </a:r>
            <a:br>
              <a:rPr kumimoji="0" lang="ru-RU" sz="1800" dirty="0">
                <a:latin typeface="Times New Roman" charset="0"/>
                <a:cs typeface="Times New Roman" charset="0"/>
              </a:rPr>
            </a:br>
            <a:endParaRPr kumimoji="0" lang="ru-RU" sz="18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021" y="3865878"/>
            <a:ext cx="8260366" cy="258474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Font typeface="Franklin Gothic Book" charset="0"/>
              <a:buNone/>
              <a:defRPr/>
            </a:pPr>
            <a:r>
              <a:rPr kumimoji="0" lang="ru-RU" sz="2200" b="1" dirty="0">
                <a:cs typeface="+mn-cs"/>
              </a:rPr>
              <a:t>Диагностическое обеспечение на этапе общей профилактики: </a:t>
            </a:r>
            <a:endParaRPr kumimoji="0" lang="ru-RU" sz="220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ru-RU" sz="2200" dirty="0">
                <a:cs typeface="+mn-cs"/>
              </a:rPr>
              <a:t>Цветовой тест М. </a:t>
            </a:r>
            <a:r>
              <a:rPr kumimoji="0" lang="ru-RU" sz="2200" dirty="0" err="1">
                <a:cs typeface="+mn-cs"/>
              </a:rPr>
              <a:t>Люшера</a:t>
            </a:r>
            <a:r>
              <a:rPr kumimoji="0" lang="ru-RU" sz="2200" dirty="0">
                <a:cs typeface="+mn-cs"/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kumimoji="0" lang="ru-RU" sz="2200" dirty="0" err="1">
                <a:cs typeface="+mn-cs"/>
              </a:rPr>
              <a:t>Патохарактерологический</a:t>
            </a:r>
            <a:r>
              <a:rPr kumimoji="0" lang="ru-RU" sz="2200" dirty="0">
                <a:cs typeface="+mn-cs"/>
              </a:rPr>
              <a:t> диагностический опросник (ПДО) </a:t>
            </a:r>
            <a:r>
              <a:rPr kumimoji="0" lang="ru-RU" sz="2200" dirty="0" err="1">
                <a:cs typeface="+mn-cs"/>
              </a:rPr>
              <a:t>Личко</a:t>
            </a:r>
            <a:r>
              <a:rPr kumimoji="0" lang="ru-RU" sz="2200" dirty="0">
                <a:cs typeface="+mn-cs"/>
              </a:rPr>
              <a:t> А.Е. </a:t>
            </a:r>
          </a:p>
          <a:p>
            <a:pPr>
              <a:spcBef>
                <a:spcPts val="0"/>
              </a:spcBef>
              <a:defRPr/>
            </a:pPr>
            <a:r>
              <a:rPr kumimoji="0" lang="ru-RU" sz="2200" dirty="0">
                <a:cs typeface="+mn-cs"/>
              </a:rPr>
              <a:t>Опросник </a:t>
            </a:r>
            <a:r>
              <a:rPr kumimoji="0" lang="ru-RU" sz="2200" dirty="0" err="1">
                <a:cs typeface="+mn-cs"/>
              </a:rPr>
              <a:t>Басса-Дарки</a:t>
            </a:r>
            <a:r>
              <a:rPr kumimoji="0" lang="ru-RU" sz="2200" dirty="0">
                <a:cs typeface="+mn-cs"/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kumimoji="0" lang="ru-RU" sz="2200" dirty="0">
                <a:cs typeface="+mn-cs"/>
              </a:rPr>
              <a:t>Факторный личностный опросник </a:t>
            </a:r>
            <a:r>
              <a:rPr kumimoji="0" lang="ru-RU" sz="2200" dirty="0" err="1">
                <a:cs typeface="+mn-cs"/>
              </a:rPr>
              <a:t>Кеттелла</a:t>
            </a:r>
            <a:r>
              <a:rPr kumimoji="0" lang="ru-RU" sz="2200" dirty="0">
                <a:cs typeface="+mn-cs"/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kumimoji="0" lang="ru-RU" sz="2200" dirty="0">
                <a:cs typeface="+mn-cs"/>
              </a:rPr>
              <a:t>Тест </a:t>
            </a:r>
            <a:r>
              <a:rPr kumimoji="0" lang="ru-RU" sz="2200" dirty="0" err="1">
                <a:cs typeface="+mn-cs"/>
              </a:rPr>
              <a:t>фрустрационной</a:t>
            </a:r>
            <a:r>
              <a:rPr kumimoji="0" lang="ru-RU" sz="2200" dirty="0">
                <a:cs typeface="+mn-cs"/>
              </a:rPr>
              <a:t> толерантности Розенцвейга</a:t>
            </a:r>
          </a:p>
          <a:p>
            <a:pPr>
              <a:spcBef>
                <a:spcPts val="0"/>
              </a:spcBef>
              <a:defRPr/>
            </a:pPr>
            <a:r>
              <a:rPr kumimoji="0" lang="ru-RU" sz="2200" dirty="0">
                <a:cs typeface="+mn-cs"/>
              </a:rPr>
              <a:t>«Опросник социально-психологической адаптации» (</a:t>
            </a:r>
            <a:r>
              <a:rPr kumimoji="0" lang="ru-RU" sz="2200" dirty="0" err="1">
                <a:cs typeface="+mn-cs"/>
              </a:rPr>
              <a:t>Роджерса-Даймонда</a:t>
            </a:r>
            <a:r>
              <a:rPr kumimoji="0" lang="ru-RU" sz="2200" dirty="0">
                <a:cs typeface="+mn-cs"/>
              </a:rPr>
              <a:t>), «Шкала самооценки уровня тревожности» (</a:t>
            </a:r>
            <a:r>
              <a:rPr kumimoji="0" lang="ru-RU" sz="2200" dirty="0" err="1">
                <a:cs typeface="+mn-cs"/>
              </a:rPr>
              <a:t>Спилбергера</a:t>
            </a:r>
            <a:r>
              <a:rPr kumimoji="0" lang="ru-RU" sz="2200" dirty="0">
                <a:cs typeface="+mn-cs"/>
              </a:rPr>
              <a:t>-Ханина).</a:t>
            </a:r>
          </a:p>
          <a:p>
            <a:pPr>
              <a:defRPr/>
            </a:pPr>
            <a:endParaRPr kumimoji="0"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16975" y="618091"/>
            <a:ext cx="7935273" cy="59160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kumimoji="0" lang="ru-RU" b="1" dirty="0"/>
              <a:t>Второй уровень </a:t>
            </a:r>
            <a:r>
              <a:rPr kumimoji="0" lang="ru-RU" dirty="0"/>
              <a:t>– вторичная профилактика, осуществляемая образовательной организацией с учащимися, находящимися в трудной жизненной ситуации и высказывающими </a:t>
            </a:r>
            <a:r>
              <a:rPr kumimoji="0" lang="ru-RU" dirty="0" err="1"/>
              <a:t>саморазрушающие</a:t>
            </a:r>
            <a:r>
              <a:rPr kumimoji="0" lang="ru-RU" dirty="0"/>
              <a:t> (суицидальные) намерения. Данная работа проводится при обязательном тесном межведомственном взаимодействии с соответствующими структурами (медицинскими учреждениями, органами опеки и попечительства, комиссией по делам несовершеннолетних, участковыми, общественными объединениями, казачеством и др.). Цель – выявление и сопровождение детей, нуждающихся в дополнительном психолого-педагогическом контроле, с целью предупреждения </a:t>
            </a:r>
            <a:r>
              <a:rPr kumimoji="0" lang="ru-RU" dirty="0" err="1"/>
              <a:t>саморазрушающего</a:t>
            </a:r>
            <a:r>
              <a:rPr kumimoji="0" lang="ru-RU" dirty="0"/>
              <a:t> поведения.</a:t>
            </a:r>
          </a:p>
          <a:p>
            <a:pPr algn="just"/>
            <a:r>
              <a:rPr kumimoji="0" lang="ru-RU" dirty="0"/>
              <a:t>Перед педагогом-психологом стоит задача оценки риска саморазрушения, самоубийства. Выделяют три степени суицидального риска: незначительный риск (суицидальные мысли); риск средней степени (суицидальные мысли, план без сроков реализации); высокий риск (мысли, есть план, сроки и средства реализации). </a:t>
            </a:r>
          </a:p>
          <a:p>
            <a:endParaRPr kumimoji="0" lang="ru-RU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1625"/>
            <a:ext cx="8229600" cy="5824538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Суицидом</a:t>
            </a:r>
            <a:r>
              <a:rPr lang="ru-RU" dirty="0"/>
              <a:t> называют осознанное лишение себя жизни, которое заканчивается летальным исходом. </a:t>
            </a:r>
            <a:endParaRPr lang="ru-RU" dirty="0" smtClean="0"/>
          </a:p>
          <a:p>
            <a:pPr algn="just"/>
            <a:r>
              <a:rPr lang="ru-RU" b="1" dirty="0" smtClean="0"/>
              <a:t>Суицидальное </a:t>
            </a:r>
            <a:r>
              <a:rPr lang="ru-RU" b="1" dirty="0"/>
              <a:t>поведение </a:t>
            </a:r>
            <a:r>
              <a:rPr lang="ru-RU" dirty="0"/>
              <a:t>есть проявление суицидальной активности, то есть у человека имеют место мысли и намерения, попытки шантажа и угрозы, а также покушения на свою жизнь. </a:t>
            </a:r>
            <a:endParaRPr lang="ru-RU" dirty="0" smtClean="0"/>
          </a:p>
          <a:p>
            <a:pPr algn="just"/>
            <a:r>
              <a:rPr lang="ru-RU" b="1" dirty="0" err="1" smtClean="0"/>
              <a:t>Суицидентом</a:t>
            </a:r>
            <a:r>
              <a:rPr lang="ru-RU" dirty="0" smtClean="0"/>
              <a:t> </a:t>
            </a:r>
            <a:r>
              <a:rPr lang="ru-RU" dirty="0"/>
              <a:t>называют человека, который либо совершил попытку суицида, либо демонстрирует готовность к нему (суицидальные наклонности)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216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азвание 1"/>
          <p:cNvSpPr>
            <a:spLocks noGrp="1"/>
          </p:cNvSpPr>
          <p:nvPr>
            <p:ph type="title"/>
          </p:nvPr>
        </p:nvSpPr>
        <p:spPr>
          <a:xfrm>
            <a:off x="663077" y="491943"/>
            <a:ext cx="7810822" cy="867857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000" i="1" dirty="0" smtClean="0">
                <a:latin typeface="Franklin Gothic Book" charset="0"/>
              </a:rPr>
              <a:t/>
            </a:r>
            <a:br>
              <a:rPr kumimoji="0" lang="ru-RU" sz="2000" i="1" dirty="0" smtClean="0">
                <a:latin typeface="Franklin Gothic Book" charset="0"/>
              </a:rPr>
            </a:br>
            <a:r>
              <a:rPr lang="ru-RU" sz="2000" i="1" dirty="0">
                <a:latin typeface="Franklin Gothic Book" charset="0"/>
              </a:rPr>
              <a:t/>
            </a:r>
            <a:br>
              <a:rPr lang="ru-RU" sz="2000" i="1" dirty="0">
                <a:latin typeface="Franklin Gothic Book" charset="0"/>
              </a:rPr>
            </a:br>
            <a:r>
              <a:rPr lang="ru-RU" sz="2000" i="1" dirty="0" smtClean="0">
                <a:latin typeface="Franklin Gothic Book" charset="0"/>
              </a:rPr>
              <a:t/>
            </a:r>
            <a:br>
              <a:rPr lang="ru-RU" sz="2000" i="1" dirty="0" smtClean="0">
                <a:latin typeface="Franklin Gothic Book" charset="0"/>
              </a:rPr>
            </a:br>
            <a:r>
              <a:rPr lang="ru-RU" sz="2000" i="1" dirty="0">
                <a:latin typeface="Franklin Gothic Book" charset="0"/>
              </a:rPr>
              <a:t/>
            </a:r>
            <a:br>
              <a:rPr lang="ru-RU" sz="2000" i="1" dirty="0">
                <a:latin typeface="Franklin Gothic Book" charset="0"/>
              </a:rPr>
            </a:br>
            <a:r>
              <a:rPr lang="ru-RU" sz="2000" i="1" dirty="0" smtClean="0">
                <a:latin typeface="Franklin Gothic Book" charset="0"/>
              </a:rPr>
              <a:t/>
            </a:r>
            <a:br>
              <a:rPr lang="ru-RU" sz="2000" i="1" dirty="0" smtClean="0">
                <a:latin typeface="Franklin Gothic Book" charset="0"/>
              </a:rPr>
            </a:br>
            <a:r>
              <a:rPr lang="ru-RU" sz="2000" i="1" dirty="0">
                <a:latin typeface="Franklin Gothic Book" charset="0"/>
              </a:rPr>
              <a:t/>
            </a:r>
            <a:br>
              <a:rPr lang="ru-RU" sz="2000" i="1" dirty="0">
                <a:latin typeface="Franklin Gothic Book" charset="0"/>
              </a:rPr>
            </a:br>
            <a:r>
              <a:rPr lang="ru-RU" sz="2000" i="1" dirty="0" smtClean="0">
                <a:latin typeface="Franklin Gothic Book" charset="0"/>
              </a:rPr>
              <a:t/>
            </a:r>
            <a:br>
              <a:rPr lang="ru-RU" sz="2000" i="1" dirty="0" smtClean="0">
                <a:latin typeface="Franklin Gothic Book" charset="0"/>
              </a:rPr>
            </a:br>
            <a:r>
              <a:rPr kumimoji="0" lang="ru-RU" sz="2200" b="1" i="1" dirty="0" smtClean="0">
                <a:latin typeface="Times New Roman"/>
                <a:cs typeface="Times New Roman"/>
              </a:rPr>
              <a:t>Первоочередные </a:t>
            </a:r>
            <a:r>
              <a:rPr kumimoji="0" lang="ru-RU" sz="2200" b="1" i="1" dirty="0">
                <a:latin typeface="Times New Roman"/>
                <a:cs typeface="Times New Roman"/>
              </a:rPr>
              <a:t>(начальные) задачи психолога при незначительном риске:</a:t>
            </a:r>
            <a:r>
              <a:rPr kumimoji="0" lang="ru-RU" sz="2200" b="1" dirty="0">
                <a:latin typeface="Times New Roman"/>
                <a:cs typeface="Times New Roman"/>
              </a:rPr>
              <a:t/>
            </a:r>
            <a:br>
              <a:rPr kumimoji="0" lang="ru-RU" sz="2200" b="1" dirty="0">
                <a:latin typeface="Times New Roman"/>
                <a:cs typeface="Times New Roman"/>
              </a:rPr>
            </a:br>
            <a:endParaRPr kumimoji="0" lang="ru-RU" sz="22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146278"/>
            <a:ext cx="7543800" cy="506834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Эмоционально поддержать подростка</a:t>
            </a:r>
            <a:r>
              <a:rPr kumimoji="0" lang="ru-RU" dirty="0" smtClean="0">
                <a:cs typeface="+mn-cs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 smtClean="0">
                <a:cs typeface="+mn-cs"/>
              </a:rPr>
              <a:t>Признать </a:t>
            </a:r>
            <a:r>
              <a:rPr kumimoji="0" lang="ru-RU" dirty="0">
                <a:cs typeface="+mn-cs"/>
              </a:rPr>
              <a:t>его чувства, дать возможность их отреагировать</a:t>
            </a:r>
            <a:r>
              <a:rPr kumimoji="0" lang="ru-RU" dirty="0" smtClean="0">
                <a:cs typeface="+mn-cs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 smtClean="0">
                <a:cs typeface="+mn-cs"/>
              </a:rPr>
              <a:t>Сконцентрировать </a:t>
            </a:r>
            <a:r>
              <a:rPr kumimoji="0" lang="ru-RU" dirty="0">
                <a:cs typeface="+mn-cs"/>
              </a:rPr>
              <a:t>внимание подростка на его сильных сторонах личности.</a:t>
            </a:r>
            <a:br>
              <a:rPr kumimoji="0" lang="ru-RU" dirty="0">
                <a:cs typeface="+mn-cs"/>
              </a:rPr>
            </a:br>
            <a:r>
              <a:rPr kumimoji="0" lang="ru-RU" dirty="0">
                <a:cs typeface="+mn-cs"/>
              </a:rPr>
              <a:t>Побеседовать с родителями, рекомендовать консультацию у психотерапевта (психиатра)</a:t>
            </a:r>
            <a:r>
              <a:rPr kumimoji="0" lang="ru-RU" dirty="0" smtClean="0">
                <a:cs typeface="+mn-cs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 smtClean="0">
                <a:cs typeface="+mn-cs"/>
              </a:rPr>
              <a:t>Постараться </a:t>
            </a:r>
            <a:r>
              <a:rPr kumimoji="0" lang="ru-RU" dirty="0">
                <a:cs typeface="+mn-cs"/>
              </a:rPr>
              <a:t>наладить с подростком постоянные контакты. </a:t>
            </a:r>
            <a:endParaRPr kumimoji="0" lang="ru-RU" i="1" dirty="0" smtClean="0">
              <a:cs typeface="+mn-cs"/>
            </a:endParaRPr>
          </a:p>
          <a:p>
            <a:pPr marL="0" indent="0">
              <a:buFont typeface="Franklin Gothic Book" charset="0"/>
              <a:buNone/>
              <a:defRPr/>
            </a:pPr>
            <a:r>
              <a:rPr kumimoji="0" lang="ru-RU" b="1" i="1" dirty="0" smtClean="0">
                <a:cs typeface="+mn-cs"/>
              </a:rPr>
              <a:t>Задачи </a:t>
            </a:r>
            <a:r>
              <a:rPr kumimoji="0" lang="ru-RU" b="1" i="1" dirty="0">
                <a:cs typeface="+mn-cs"/>
              </a:rPr>
              <a:t>психолога при наличии риска средней степени</a:t>
            </a:r>
            <a:r>
              <a:rPr kumimoji="0" lang="ru-RU" i="1" dirty="0">
                <a:cs typeface="+mn-cs"/>
              </a:rPr>
              <a:t>:</a:t>
            </a:r>
            <a:endParaRPr kumimoji="0" lang="ru-RU" dirty="0">
              <a:cs typeface="+mn-cs"/>
            </a:endParaRPr>
          </a:p>
          <a:p>
            <a:pPr>
              <a:defRPr/>
            </a:pPr>
            <a:r>
              <a:rPr kumimoji="0" lang="ru-RU" dirty="0">
                <a:cs typeface="+mn-cs"/>
              </a:rPr>
              <a:t>Необходимо эмоционально поддержать подростка.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Помочь ему отреагировать чувства.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Укрепить желание жить (через амбивалентные чувства).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Рассмотреть альтернативы самоубийства.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Обсудить и заключить «контракт» о не нанесении себе вреда.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Провести беседу с членами семьи.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Срочно направить к психотерапевту (психиатру). При необходимости специалисту сопроводить ребенка и родителя в специализированное учреждение.</a:t>
            </a:r>
            <a:r>
              <a:rPr kumimoji="0" lang="ru-RU" dirty="0" smtClean="0">
                <a:cs typeface="+mn-cs"/>
              </a:rPr>
              <a:t> </a:t>
            </a:r>
            <a:endParaRPr kumimoji="0"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азвание 1"/>
          <p:cNvSpPr>
            <a:spLocks noGrp="1"/>
          </p:cNvSpPr>
          <p:nvPr>
            <p:ph type="title"/>
          </p:nvPr>
        </p:nvSpPr>
        <p:spPr>
          <a:xfrm>
            <a:off x="719269" y="528186"/>
            <a:ext cx="8058071" cy="651805"/>
          </a:xfrm>
        </p:spPr>
        <p:txBody>
          <a:bodyPr>
            <a:noAutofit/>
          </a:bodyPr>
          <a:lstStyle/>
          <a:p>
            <a:pPr algn="ctr"/>
            <a:r>
              <a:rPr kumimoji="0" lang="ru-RU" sz="2400" i="1" u="sng" dirty="0">
                <a:latin typeface="Times New Roman"/>
                <a:cs typeface="Times New Roman"/>
              </a:rPr>
              <a:t>Задачи психолога при наличии высокого риска:</a:t>
            </a:r>
            <a:r>
              <a:rPr kumimoji="0" lang="ru-RU" sz="2400" dirty="0">
                <a:latin typeface="Times New Roman"/>
                <a:cs typeface="Times New Roman"/>
              </a:rPr>
              <a:t/>
            </a:r>
            <a:br>
              <a:rPr kumimoji="0" lang="ru-RU" sz="2400" dirty="0">
                <a:latin typeface="Times New Roman"/>
                <a:cs typeface="Times New Roman"/>
              </a:rPr>
            </a:br>
            <a:endParaRPr kumimoji="0" lang="ru-RU" sz="24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44" y="876565"/>
            <a:ext cx="8234875" cy="5517867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0"/>
              </a:spcBef>
              <a:defRPr/>
            </a:pPr>
            <a:r>
              <a:rPr lang="ru-RU" dirty="0"/>
              <a:t>Быть постоянно рядом с подростком, не оставлять его ни на минуту.</a:t>
            </a:r>
            <a:endParaRPr lang="ru-RU" sz="1600" dirty="0"/>
          </a:p>
          <a:p>
            <a:pPr lvl="1">
              <a:spcBef>
                <a:spcPts val="0"/>
              </a:spcBef>
              <a:defRPr/>
            </a:pPr>
            <a:r>
              <a:rPr lang="ru-RU" dirty="0"/>
              <a:t>Удалить орудия самоубийства при необходимости.</a:t>
            </a:r>
            <a:endParaRPr lang="ru-RU" sz="1600" dirty="0"/>
          </a:p>
          <a:p>
            <a:pPr lvl="1">
              <a:spcBef>
                <a:spcPts val="0"/>
              </a:spcBef>
              <a:defRPr/>
            </a:pPr>
            <a:r>
              <a:rPr lang="ru-RU" dirty="0"/>
              <a:t>Заключить «контракт» с подростком.</a:t>
            </a:r>
            <a:endParaRPr lang="ru-RU" sz="1600" dirty="0"/>
          </a:p>
          <a:p>
            <a:pPr lvl="1">
              <a:spcBef>
                <a:spcPts val="0"/>
              </a:spcBef>
              <a:defRPr/>
            </a:pPr>
            <a:r>
              <a:rPr lang="ru-RU" dirty="0"/>
              <a:t>Немедленно вызвать скорую помощь и организовать госпитализацию, связаться с психиатром.</a:t>
            </a:r>
            <a:endParaRPr lang="ru-RU" sz="1600" dirty="0"/>
          </a:p>
          <a:p>
            <a:pPr lvl="1">
              <a:spcBef>
                <a:spcPts val="0"/>
              </a:spcBef>
              <a:defRPr/>
            </a:pPr>
            <a:r>
              <a:rPr lang="ru-RU" dirty="0"/>
              <a:t>Информировать семью.</a:t>
            </a:r>
            <a:endParaRPr lang="ru-RU" sz="1600" dirty="0"/>
          </a:p>
          <a:p>
            <a:pPr marL="0" indent="0">
              <a:spcBef>
                <a:spcPts val="0"/>
              </a:spcBef>
              <a:buFont typeface="Franklin Gothic Book" charset="0"/>
              <a:buNone/>
              <a:defRPr/>
            </a:pPr>
            <a:r>
              <a:rPr kumimoji="0" lang="ru-RU" b="1" u="sng" dirty="0">
                <a:cs typeface="+mn-cs"/>
              </a:rPr>
              <a:t>Диагностическое обеспечение этапа вторичной профилактики:</a:t>
            </a:r>
            <a:endParaRPr kumimoji="0" lang="ru-RU" sz="1600" u="sng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Тест выявления суицидального риска у детей А. А. Кучер, </a:t>
            </a:r>
            <a:br>
              <a:rPr kumimoji="0" lang="ru-RU" dirty="0">
                <a:cs typeface="+mn-cs"/>
              </a:rPr>
            </a:br>
            <a:r>
              <a:rPr kumimoji="0" lang="ru-RU" dirty="0">
                <a:cs typeface="+mn-cs"/>
              </a:rPr>
              <a:t>В. П. </a:t>
            </a:r>
            <a:r>
              <a:rPr kumimoji="0" lang="ru-RU" dirty="0" err="1">
                <a:cs typeface="+mn-cs"/>
              </a:rPr>
              <a:t>Костюкевич</a:t>
            </a:r>
            <a:r>
              <a:rPr kumimoji="0" lang="ru-RU" dirty="0">
                <a:cs typeface="+mn-cs"/>
              </a:rPr>
              <a:t>. </a:t>
            </a:r>
            <a:endParaRPr kumimoji="0" lang="ru-RU" sz="160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Методика «Незаконченные предложения», вариант методики </a:t>
            </a:r>
            <a:r>
              <a:rPr kumimoji="0" lang="en-US" dirty="0">
                <a:cs typeface="+mn-cs"/>
              </a:rPr>
              <a:t>Saks</a:t>
            </a:r>
            <a:r>
              <a:rPr kumimoji="0" lang="ru-RU" dirty="0">
                <a:cs typeface="+mn-cs"/>
              </a:rPr>
              <a:t>-</a:t>
            </a:r>
            <a:r>
              <a:rPr kumimoji="0" lang="en-US" dirty="0">
                <a:cs typeface="+mn-cs"/>
              </a:rPr>
              <a:t>Sidney</a:t>
            </a:r>
            <a:r>
              <a:rPr kumimoji="0" lang="ru-RU" dirty="0">
                <a:cs typeface="+mn-cs"/>
              </a:rPr>
              <a:t>, адаптирована в НИИ психоневрологии им. В. М. Бехтерева. </a:t>
            </a:r>
            <a:endParaRPr kumimoji="0" lang="ru-RU" sz="160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Методика «Сигнал» (</a:t>
            </a:r>
            <a:r>
              <a:rPr kumimoji="0" lang="ru-RU" dirty="0" err="1">
                <a:cs typeface="+mn-cs"/>
              </a:rPr>
              <a:t>Иматон</a:t>
            </a:r>
            <a:r>
              <a:rPr kumimoji="0" lang="ru-RU" dirty="0">
                <a:cs typeface="+mn-cs"/>
              </a:rPr>
              <a:t>) для экспресс-диагностики уровня суицидального риска и выявление мотивов для жизни. </a:t>
            </a:r>
            <a:endParaRPr kumimoji="0" lang="ru-RU" sz="160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Методика диагностики суицидального поведения  Горской М. В. </a:t>
            </a:r>
            <a:endParaRPr kumimoji="0" lang="ru-RU" sz="160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Проективный тест </a:t>
            </a:r>
            <a:r>
              <a:rPr kumimoji="0" lang="ru-RU" dirty="0" err="1">
                <a:cs typeface="+mn-cs"/>
              </a:rPr>
              <a:t>Сильвера</a:t>
            </a:r>
            <a:r>
              <a:rPr kumimoji="0" lang="ru-RU" dirty="0">
                <a:cs typeface="+mn-cs"/>
              </a:rPr>
              <a:t> «Нарисуй историю» предназначен для диагностики и коррекции эмоциональных нарушений детей и подростков.</a:t>
            </a:r>
            <a:endParaRPr kumimoji="0" lang="ru-RU" sz="160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«Опросник суицидального риска» (ОСР), «Карта риска </a:t>
            </a:r>
            <a:r>
              <a:rPr kumimoji="0" lang="ru-RU" dirty="0" err="1">
                <a:cs typeface="+mn-cs"/>
              </a:rPr>
              <a:t>суицидальности</a:t>
            </a:r>
            <a:r>
              <a:rPr kumimoji="0" lang="ru-RU" dirty="0">
                <a:cs typeface="+mn-cs"/>
              </a:rPr>
              <a:t>», «Шкала оценки риска суицида» (</a:t>
            </a:r>
            <a:r>
              <a:rPr kumimoji="0" lang="ru-RU" dirty="0" err="1">
                <a:cs typeface="+mn-cs"/>
              </a:rPr>
              <a:t>Патерсона</a:t>
            </a:r>
            <a:r>
              <a:rPr kumimoji="0" lang="ru-RU" dirty="0">
                <a:cs typeface="+mn-cs"/>
              </a:rPr>
              <a:t>), «Шкала безнадежности» (Бека). </a:t>
            </a:r>
            <a:endParaRPr kumimoji="0" lang="ru-RU" sz="1600" dirty="0">
              <a:cs typeface="+mn-cs"/>
            </a:endParaRPr>
          </a:p>
          <a:p>
            <a:pPr marL="0" indent="0">
              <a:buFont typeface="Franklin Gothic Book" charset="0"/>
              <a:buNone/>
              <a:defRPr/>
            </a:pPr>
            <a:endParaRPr kumimoji="0"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5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азвание 1"/>
          <p:cNvSpPr>
            <a:spLocks noGrp="1"/>
          </p:cNvSpPr>
          <p:nvPr>
            <p:ph type="title"/>
          </p:nvPr>
        </p:nvSpPr>
        <p:spPr>
          <a:xfrm>
            <a:off x="719270" y="258763"/>
            <a:ext cx="7923208" cy="1044846"/>
          </a:xfrm>
        </p:spPr>
        <p:txBody>
          <a:bodyPr>
            <a:normAutofit/>
          </a:bodyPr>
          <a:lstStyle/>
          <a:p>
            <a:r>
              <a:rPr kumimoji="0" lang="ru-RU" sz="1800" b="1" dirty="0">
                <a:latin typeface="Times New Roman"/>
                <a:cs typeface="Times New Roman"/>
              </a:rPr>
              <a:t>Третий уровень </a:t>
            </a:r>
            <a:r>
              <a:rPr kumimoji="0" lang="ru-RU" sz="1800" dirty="0">
                <a:latin typeface="Times New Roman"/>
                <a:cs typeface="Times New Roman"/>
              </a:rPr>
              <a:t>– третичная профилактика (реабилитация). Цель – снижение последствий и уменьшение вероятности дальнейших случаев саморазрушения, социальная и психологическая реабилитация </a:t>
            </a:r>
            <a:r>
              <a:rPr kumimoji="0" lang="ru-RU" sz="1800" dirty="0" err="1" smtClean="0">
                <a:latin typeface="Times New Roman"/>
                <a:cs typeface="Times New Roman"/>
              </a:rPr>
              <a:t>суицидентов</a:t>
            </a:r>
            <a:r>
              <a:rPr kumimoji="0" lang="ru-RU" sz="1800" dirty="0" smtClean="0">
                <a:latin typeface="Times New Roman"/>
                <a:cs typeface="Times New Roman"/>
              </a:rPr>
              <a:t>. </a:t>
            </a:r>
            <a:endParaRPr kumimoji="0" lang="ru-RU" sz="18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213" y="1303609"/>
            <a:ext cx="8282843" cy="501215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Font typeface="Franklin Gothic Book" charset="0"/>
              <a:buNone/>
              <a:defRPr/>
            </a:pPr>
            <a:r>
              <a:rPr kumimoji="0" lang="ru-RU" dirty="0">
                <a:cs typeface="+mn-cs"/>
              </a:rPr>
              <a:t>На этом профилактическом уровне осуществляется работа с детьми или подростками, совершившими попытку суицида, а также нуждающимися в реабилитации после лечения химической зависимости. К этой категории обучающихся важно относиться серьезно, так как если будет сохраняться источник проблемы (переживаний, конфликта и т. п.) подросток может второй раз предпринять попытку «бегства» от душевной боли.</a:t>
            </a:r>
          </a:p>
          <a:p>
            <a:pPr marL="0" indent="0">
              <a:spcBef>
                <a:spcPts val="0"/>
              </a:spcBef>
              <a:buFont typeface="Franklin Gothic Book" charset="0"/>
              <a:buNone/>
              <a:defRPr/>
            </a:pPr>
            <a:r>
              <a:rPr kumimoji="0" lang="ru-RU" dirty="0">
                <a:cs typeface="+mn-cs"/>
              </a:rPr>
              <a:t>На этапе третичной профилактики</a:t>
            </a:r>
            <a:r>
              <a:rPr kumimoji="0" lang="ru-RU" b="1" dirty="0">
                <a:cs typeface="+mn-cs"/>
              </a:rPr>
              <a:t> задачи педагога-психолога </a:t>
            </a:r>
            <a:r>
              <a:rPr kumimoji="0" lang="ru-RU" dirty="0">
                <a:cs typeface="+mn-cs"/>
              </a:rPr>
              <a:t>следующие.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ru-RU" dirty="0">
                <a:cs typeface="+mn-cs"/>
              </a:rPr>
              <a:t>Во-первых, необходимо определить тип </a:t>
            </a:r>
            <a:r>
              <a:rPr kumimoji="0" lang="ru-RU" dirty="0" err="1">
                <a:cs typeface="+mn-cs"/>
              </a:rPr>
              <a:t>постсуицидального</a:t>
            </a:r>
            <a:r>
              <a:rPr kumimoji="0" lang="ru-RU" dirty="0">
                <a:cs typeface="+mn-cs"/>
              </a:rPr>
              <a:t> состояния у подростка </a:t>
            </a:r>
            <a:r>
              <a:rPr kumimoji="0" lang="ru-RU" dirty="0" smtClean="0">
                <a:cs typeface="+mn-cs"/>
              </a:rPr>
              <a:t>.</a:t>
            </a:r>
            <a:r>
              <a:rPr kumimoji="0" lang="ru-RU" dirty="0">
                <a:cs typeface="+mn-cs"/>
              </a:rPr>
              <a:t>	</a:t>
            </a:r>
            <a:endParaRPr kumimoji="0" lang="ru-RU" dirty="0" smtClean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ru-RU" dirty="0" smtClean="0">
                <a:cs typeface="+mn-cs"/>
              </a:rPr>
              <a:t>Во</a:t>
            </a:r>
            <a:r>
              <a:rPr kumimoji="0" lang="ru-RU" dirty="0">
                <a:cs typeface="+mn-cs"/>
              </a:rPr>
              <a:t>-вторых, педагогу-психологу необходимо: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определить этапы социально-психологического сопровождения подростка, в том числе, необходимость обращения в медицинское учреждение;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обеспечить индивидуальную работу с подростком;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организовать групповую работу в классе, включить в нее подростка с целью восстановления навыков адаптации (например, в рамках коммуникативного тренинга, др.);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проконсультировать детей, педагогов, родителей, включенных в случай;</a:t>
            </a:r>
          </a:p>
          <a:p>
            <a:pPr>
              <a:spcBef>
                <a:spcPts val="0"/>
              </a:spcBef>
              <a:defRPr/>
            </a:pPr>
            <a:r>
              <a:rPr kumimoji="0" lang="ru-RU" dirty="0">
                <a:cs typeface="+mn-cs"/>
              </a:rPr>
              <a:t>провести мониторинг эмоционального состояния подростка</a:t>
            </a:r>
            <a:r>
              <a:rPr kumimoji="0" lang="ru-RU" dirty="0" smtClean="0">
                <a:cs typeface="+mn-cs"/>
              </a:rPr>
              <a:t>.</a:t>
            </a:r>
            <a:endParaRPr kumimoji="0"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2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азвание 1"/>
          <p:cNvSpPr>
            <a:spLocks noGrp="1"/>
          </p:cNvSpPr>
          <p:nvPr>
            <p:ph type="title"/>
          </p:nvPr>
        </p:nvSpPr>
        <p:spPr>
          <a:xfrm>
            <a:off x="1028700" y="337141"/>
            <a:ext cx="7200900" cy="966469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b="1" dirty="0">
                <a:latin typeface="Times New Roman"/>
                <a:cs typeface="Times New Roman"/>
              </a:rPr>
              <a:t>Мониторинг психоэмоционального состояния учащихся</a:t>
            </a:r>
            <a:r>
              <a:rPr kumimoji="0" lang="ru-RU" sz="24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407" y="1171575"/>
            <a:ext cx="8260365" cy="4695825"/>
          </a:xfrm>
        </p:spPr>
        <p:txBody>
          <a:bodyPr>
            <a:normAutofit fontScale="92500"/>
          </a:bodyPr>
          <a:lstStyle/>
          <a:p>
            <a:pPr marL="0" indent="0" algn="just">
              <a:buFont typeface="Franklin Gothic Book" charset="0"/>
              <a:buNone/>
              <a:defRPr/>
            </a:pPr>
            <a:r>
              <a:rPr kumimoji="0" lang="ru-RU" sz="2400" dirty="0">
                <a:cs typeface="+mn-cs"/>
              </a:rPr>
              <a:t>проводится на всех этапах профилактики. Он предполагает:</a:t>
            </a:r>
          </a:p>
          <a:p>
            <a:pPr lvl="1" algn="just">
              <a:defRPr/>
            </a:pPr>
            <a:r>
              <a:rPr lang="ru-RU" dirty="0"/>
              <a:t>исследование психоэмоционального состояния детей, своевременное выявление рисков </a:t>
            </a:r>
            <a:r>
              <a:rPr lang="ru-RU" dirty="0" err="1"/>
              <a:t>саморазрушающего</a:t>
            </a:r>
            <a:r>
              <a:rPr lang="ru-RU" dirty="0"/>
              <a:t> поведения;</a:t>
            </a:r>
            <a:endParaRPr lang="ru-RU" sz="1600" dirty="0"/>
          </a:p>
          <a:p>
            <a:pPr lvl="1" algn="just">
              <a:defRPr/>
            </a:pPr>
            <a:r>
              <a:rPr lang="ru-RU" dirty="0"/>
              <a:t>работа с учащимися, находящимися в трудной жизненной ситуации; </a:t>
            </a:r>
            <a:endParaRPr lang="ru-RU" sz="1600" dirty="0"/>
          </a:p>
          <a:p>
            <a:pPr lvl="1" algn="just">
              <a:defRPr/>
            </a:pPr>
            <a:r>
              <a:rPr lang="ru-RU" dirty="0"/>
              <a:t>проведение социометрических исследований с целью выявления детей, имеющих низкий социальный статус в классе, признаки социальной </a:t>
            </a:r>
            <a:r>
              <a:rPr lang="ru-RU" dirty="0" err="1"/>
              <a:t>дезадаптации</a:t>
            </a:r>
            <a:r>
              <a:rPr lang="ru-RU" dirty="0"/>
              <a:t>.</a:t>
            </a:r>
            <a:endParaRPr lang="ru-RU" sz="1600" dirty="0"/>
          </a:p>
          <a:p>
            <a:pPr algn="just">
              <a:defRPr/>
            </a:pPr>
            <a:r>
              <a:rPr kumimoji="0" lang="ru-RU" dirty="0">
                <a:cs typeface="+mn-cs"/>
              </a:rPr>
              <a:t>Важно на всех этапах обучения – создать психологически безопасную образовательную среду, которая исключает психологическое насилие и позволяет удовлетворить потребность детей и подростков в личностно-доверительном общении.</a:t>
            </a:r>
            <a:endParaRPr kumimoji="0" lang="ru-RU" sz="1600" dirty="0">
              <a:cs typeface="+mn-cs"/>
            </a:endParaRPr>
          </a:p>
          <a:p>
            <a:pPr marL="0" indent="0">
              <a:buFont typeface="Franklin Gothic Book" charset="0"/>
              <a:buNone/>
              <a:defRPr/>
            </a:pPr>
            <a:endParaRPr kumimoji="0"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азвание 1"/>
          <p:cNvSpPr>
            <a:spLocks noGrp="1"/>
          </p:cNvSpPr>
          <p:nvPr>
            <p:ph type="title"/>
          </p:nvPr>
        </p:nvSpPr>
        <p:spPr>
          <a:xfrm>
            <a:off x="1028700" y="303427"/>
            <a:ext cx="7200900" cy="1299950"/>
          </a:xfrm>
        </p:spPr>
        <p:txBody>
          <a:bodyPr>
            <a:noAutofit/>
          </a:bodyPr>
          <a:lstStyle/>
          <a:p>
            <a:pPr algn="ctr"/>
            <a:r>
              <a:rPr kumimoji="0" lang="ru-RU" sz="2400" b="1" dirty="0">
                <a:latin typeface="Franklin Gothic Book" charset="0"/>
              </a:rPr>
              <a:t>Рекомендации специалистам образовательных организаций по профилактике суицидального поведения среди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1" y="1663701"/>
            <a:ext cx="7423547" cy="4772025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Franklin Gothic Book" charset="0"/>
              <a:buNone/>
              <a:defRPr/>
            </a:pPr>
            <a:r>
              <a:rPr kumimoji="0" lang="ru-RU" i="1" dirty="0">
                <a:cs typeface="+mn-cs"/>
              </a:rPr>
              <a:t>Алгоритм действий участников образовательной организации при </a:t>
            </a:r>
            <a:r>
              <a:rPr kumimoji="0" lang="ru-RU" i="1" dirty="0" smtClean="0">
                <a:cs typeface="+mn-cs"/>
              </a:rPr>
              <a:t>выявлении </a:t>
            </a:r>
            <a:r>
              <a:rPr kumimoji="0" lang="ru-RU" i="1" dirty="0">
                <a:cs typeface="+mn-cs"/>
              </a:rPr>
              <a:t>обучающихся группы суицидального риска.</a:t>
            </a:r>
            <a:endParaRPr kumimoji="0" lang="ru-RU" dirty="0">
              <a:cs typeface="+mn-cs"/>
            </a:endParaRPr>
          </a:p>
          <a:p>
            <a:pPr>
              <a:defRPr/>
            </a:pPr>
            <a:r>
              <a:rPr kumimoji="0" lang="ru-RU" dirty="0">
                <a:cs typeface="+mn-cs"/>
              </a:rPr>
              <a:t>Информирование о суицидальных намерениях учащегося узкого круга лиц, которые могут повлиять на принятие мер по снижению риска (администрацию, классного руководителя, педагога-психолога).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Определение состава кризисного штаба по предотвращению самоубийства.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Определение стратегии и плана работы по предотвращению самоубийства.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Оповещение родителей.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Экстренная первая помощь, обеспечивающая безопасность ребенка.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Оповещение при необходимости специалистов психиатрической клиники, запрос помощи.</a:t>
            </a:r>
          </a:p>
          <a:p>
            <a:pPr>
              <a:defRPr/>
            </a:pPr>
            <a:r>
              <a:rPr kumimoji="0" lang="ru-RU" dirty="0">
                <a:cs typeface="+mn-cs"/>
              </a:rPr>
              <a:t>Оценка риска самоубийства данной категории детей.</a:t>
            </a:r>
          </a:p>
          <a:p>
            <a:pPr>
              <a:defRPr/>
            </a:pPr>
            <a:endParaRPr kumimoji="0"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2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азвание 1"/>
          <p:cNvSpPr>
            <a:spLocks noGrp="1"/>
          </p:cNvSpPr>
          <p:nvPr>
            <p:ph type="title"/>
          </p:nvPr>
        </p:nvSpPr>
        <p:spPr>
          <a:xfrm>
            <a:off x="795715" y="359617"/>
            <a:ext cx="7597289" cy="1362327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b="1" i="1" dirty="0">
                <a:latin typeface="Times New Roman"/>
                <a:cs typeface="Times New Roman"/>
              </a:rPr>
              <a:t>Предупреждение возможных ошибок в работе специалистов по </a:t>
            </a:r>
            <a:r>
              <a:rPr kumimoji="0" lang="ru-RU" sz="2400" b="1" dirty="0">
                <a:latin typeface="Times New Roman"/>
                <a:cs typeface="Times New Roman"/>
              </a:rPr>
              <a:t/>
            </a:r>
            <a:br>
              <a:rPr kumimoji="0" lang="ru-RU" sz="2400" b="1" dirty="0">
                <a:latin typeface="Times New Roman"/>
                <a:cs typeface="Times New Roman"/>
              </a:rPr>
            </a:br>
            <a:r>
              <a:rPr kumimoji="0" lang="ru-RU" sz="2400" b="1" i="1" dirty="0">
                <a:latin typeface="Times New Roman"/>
                <a:cs typeface="Times New Roman"/>
              </a:rPr>
              <a:t>профилактике суицидального поведения подростков</a:t>
            </a:r>
            <a:r>
              <a:rPr kumimoji="0" lang="ru-RU" sz="2400" b="1" i="1" dirty="0">
                <a:latin typeface="+mn-lt"/>
              </a:rPr>
              <a:t>. </a:t>
            </a:r>
            <a:endParaRPr kumimoji="0" lang="ru-RU" sz="2400" b="1" dirty="0">
              <a:latin typeface="+mn-lt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618123" y="1820559"/>
            <a:ext cx="8147979" cy="43153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kumimoji="0" lang="ru-RU" dirty="0">
                <a:latin typeface="Times New Roman"/>
                <a:cs typeface="Times New Roman"/>
              </a:rPr>
              <a:t>Ни в коем случае не провоцировать ребенка, предполагая его неискренность и слабоволие. </a:t>
            </a:r>
          </a:p>
          <a:p>
            <a:pPr algn="just"/>
            <a:r>
              <a:rPr kumimoji="0" lang="ru-RU" dirty="0">
                <a:latin typeface="Times New Roman"/>
                <a:cs typeface="Times New Roman"/>
              </a:rPr>
              <a:t>Не говорить: «Посмотри на все, ради чего ты должен жить».</a:t>
            </a:r>
          </a:p>
          <a:p>
            <a:pPr algn="just"/>
            <a:r>
              <a:rPr kumimoji="0" lang="ru-RU" dirty="0">
                <a:latin typeface="Times New Roman"/>
                <a:cs typeface="Times New Roman"/>
              </a:rPr>
              <a:t>Не философствовать, не спорить о том, хорошо или плохо совершить самоубийство.</a:t>
            </a:r>
          </a:p>
          <a:p>
            <a:pPr algn="just"/>
            <a:r>
              <a:rPr kumimoji="0" lang="ru-RU" dirty="0">
                <a:latin typeface="Times New Roman"/>
                <a:cs typeface="Times New Roman"/>
              </a:rPr>
              <a:t>Не вести себя самонадеянно при применении противоречивых психологических приемов, ожидая их действия.</a:t>
            </a:r>
          </a:p>
          <a:p>
            <a:pPr algn="just"/>
            <a:r>
              <a:rPr kumimoji="0" lang="ru-RU" dirty="0">
                <a:latin typeface="Times New Roman"/>
                <a:cs typeface="Times New Roman"/>
              </a:rPr>
              <a:t>Не оставлять в помещении, где находится ребенок, предметы, с помощью которых возможно самоубийство.</a:t>
            </a:r>
          </a:p>
          <a:p>
            <a:pPr algn="just"/>
            <a:r>
              <a:rPr kumimoji="0" lang="ru-RU" dirty="0">
                <a:latin typeface="Times New Roman"/>
                <a:cs typeface="Times New Roman"/>
              </a:rPr>
              <a:t>Не осуждать подростка за его мысли и чувства. </a:t>
            </a:r>
          </a:p>
          <a:p>
            <a:pPr algn="just"/>
            <a:r>
              <a:rPr kumimoji="0" lang="ru-RU" dirty="0">
                <a:latin typeface="Times New Roman"/>
                <a:cs typeface="Times New Roman"/>
              </a:rPr>
              <a:t>Исключить объяснение происходящего тем, что ребенок ищет только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204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  <a:cs typeface="Times New Roman"/>
              </a:rPr>
              <a:t>Рекомендации </a:t>
            </a:r>
            <a:r>
              <a:rPr lang="ru-RU" sz="4000" b="1" dirty="0" smtClean="0">
                <a:latin typeface="Times New Roman"/>
                <a:cs typeface="Times New Roman"/>
              </a:rPr>
              <a:t>родителям:</a:t>
            </a:r>
            <a:endParaRPr lang="ru-RU" sz="4000" b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1436630411_te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685800"/>
            <a:ext cx="6685808" cy="465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67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798" y="301163"/>
            <a:ext cx="84320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/>
              <a:cs typeface="Times New Roman"/>
            </a:endParaRPr>
          </a:p>
          <a:p>
            <a:r>
              <a:rPr lang="ru-RU" sz="2400" b="1" dirty="0" smtClean="0">
                <a:latin typeface="Times New Roman"/>
                <a:cs typeface="Times New Roman"/>
              </a:rPr>
              <a:t>Внимательное </a:t>
            </a:r>
            <a:r>
              <a:rPr lang="ru-RU" sz="2400" b="1" dirty="0">
                <a:latin typeface="Times New Roman"/>
                <a:cs typeface="Times New Roman"/>
              </a:rPr>
              <a:t>отношение и </a:t>
            </a:r>
            <a:r>
              <a:rPr lang="ru-RU" sz="2400" b="1" dirty="0" smtClean="0">
                <a:latin typeface="Times New Roman"/>
                <a:cs typeface="Times New Roman"/>
              </a:rPr>
              <a:t>разговоры. </a:t>
            </a:r>
          </a:p>
          <a:p>
            <a:pPr algn="just"/>
            <a:r>
              <a:rPr lang="ru-RU" sz="2000" dirty="0" smtClean="0">
                <a:latin typeface="Times New Roman"/>
                <a:cs typeface="Times New Roman"/>
              </a:rPr>
              <a:t>С </a:t>
            </a:r>
            <a:r>
              <a:rPr lang="ru-RU" sz="2000" dirty="0">
                <a:latin typeface="Times New Roman"/>
                <a:cs typeface="Times New Roman"/>
              </a:rPr>
              <a:t>ребенком необходимо постоянно разговаривать, искренне интересоваться не только его состоянием, но и планами, нерешенными проблемами и трудностями. В беседах с подростком родители должны его настраивать на «оптимистическую установку», вселять уверенность в достижении поставленных целей. С ребенком необходимо говорить о будущем (в позитивном ключе), помогать разрешить возникшие трудности, анализировать их и искать оптимальные пути их преодоления. Ни в коем случае в общении с подростком родителям не допускается упрекать его 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cs typeface="Times New Roman"/>
              </a:rPr>
              <a:t>«постоянно </a:t>
            </a:r>
            <a:r>
              <a:rPr lang="ru-RU" sz="2000" dirty="0">
                <a:latin typeface="Times New Roman"/>
                <a:cs typeface="Times New Roman"/>
              </a:rPr>
              <a:t>недовольном виде и ворчании», сравнивать ребенка с другими, более успешными, бодрыми и положительными детьми. Также следует стараться раскрыть ребенку в себе позитивные стороны и скрытые ресурсы личности. Для повышения самооценки подростка допускается сравнения его «вчерашнего» с ним «сегодняшним» и настроить на еще более успешный вариант «подростка-завтрашнего». </a:t>
            </a:r>
          </a:p>
        </p:txBody>
      </p:sp>
    </p:spTree>
    <p:extLst>
      <p:ext uri="{BB962C8B-B14F-4D97-AF65-F5344CB8AC3E}">
        <p14:creationId xmlns:p14="http://schemas.microsoft.com/office/powerpoint/2010/main" val="23323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103" y="366633"/>
            <a:ext cx="79737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cs typeface="Times New Roman"/>
              </a:rPr>
              <a:t>Новые </a:t>
            </a:r>
            <a:r>
              <a:rPr lang="ru-RU" sz="2000" b="1" dirty="0" smtClean="0">
                <a:latin typeface="Times New Roman"/>
                <a:cs typeface="Times New Roman"/>
              </a:rPr>
              <a:t>дела. </a:t>
            </a:r>
            <a:r>
              <a:rPr lang="ru-RU" sz="2000" dirty="0">
                <a:latin typeface="Times New Roman"/>
                <a:cs typeface="Times New Roman"/>
              </a:rPr>
              <a:t>Положительную роль играет введение в обыденную жизнь ребенка новых дел. Родителям важно вместе с подростком ежедневно узнавать что-то новое и полезное, выполнять то, чем раньше не занимались (подойдет увлечение любым хобби, совместные прогулки или чтение и обсуждение книг). Стоит записать ребенка, как и самих родителей, в тренажерный зал или совместное выполнение утренней гимнастики. Рекомендуется пересмотреть варианты выполнения домашних дел, провести генеральную уборку в доме или даже ремонт. Как вариант – приобрести любое домашнее животное (возможно о нем и мечтал ребенок в детстве), а уход за новым членом семьи мобилизует подростка и настроит на позитивное восприятие жизни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cs typeface="Times New Roman"/>
              </a:rPr>
              <a:t>Соблюдение режима </a:t>
            </a:r>
            <a:r>
              <a:rPr lang="ru-RU" sz="2000" b="1" dirty="0" smtClean="0">
                <a:latin typeface="Times New Roman"/>
                <a:cs typeface="Times New Roman"/>
              </a:rPr>
              <a:t>дня. </a:t>
            </a:r>
            <a:r>
              <a:rPr lang="ru-RU" sz="2000" dirty="0" smtClean="0">
                <a:latin typeface="Times New Roman"/>
                <a:cs typeface="Times New Roman"/>
              </a:rPr>
              <a:t>Важно </a:t>
            </a:r>
            <a:r>
              <a:rPr lang="ru-RU" sz="2000" dirty="0">
                <a:latin typeface="Times New Roman"/>
                <a:cs typeface="Times New Roman"/>
              </a:rPr>
              <a:t>установить и следить за соблюдением режима дня ребенка. Следует обратить внимание на достаточный и полноценный сон, своевременное и правильное питание, продолжительные прогулки на свежем воздухе и активные движения (спортивные игры). Улучшение физического состояния первый враг депрессии. 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Необходимость </a:t>
            </a:r>
            <a:r>
              <a:rPr lang="ru-RU" sz="2000" b="1" dirty="0">
                <a:latin typeface="Times New Roman"/>
                <a:cs typeface="Times New Roman"/>
              </a:rPr>
              <a:t>консультаций со специалистами (психолог, психотерапевт)</a:t>
            </a:r>
            <a:r>
              <a:rPr lang="ru-RU" sz="2000" b="1" dirty="0" smtClean="0">
                <a:latin typeface="Times New Roman"/>
                <a:cs typeface="Times New Roman"/>
              </a:rPr>
              <a:t>.</a:t>
            </a:r>
            <a:endParaRPr lang="ru-RU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97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</a:pPr>
            <a:r>
              <a:rPr lang="ru-RU" dirty="0" smtClean="0"/>
              <a:t>Не вмешивайте детей в решение междоусобных семейных конфликтов.</a:t>
            </a:r>
          </a:p>
          <a:p>
            <a:pPr>
              <a:spcBef>
                <a:spcPts val="200"/>
              </a:spcBef>
            </a:pPr>
            <a:r>
              <a:rPr lang="ru-RU" dirty="0" smtClean="0"/>
              <a:t>Оберегайте юную, ранимую душу от скверных ругательств и оскорблений!</a:t>
            </a:r>
          </a:p>
          <a:p>
            <a:pPr>
              <a:spcBef>
                <a:spcPts val="200"/>
              </a:spcBef>
            </a:pPr>
            <a:r>
              <a:rPr lang="ru-RU" dirty="0" smtClean="0"/>
              <a:t>Позвольте ребенку участвовать в распределении средств семейного бюджета.</a:t>
            </a:r>
          </a:p>
          <a:p>
            <a:pPr>
              <a:spcBef>
                <a:spcPts val="200"/>
              </a:spcBef>
            </a:pPr>
            <a:r>
              <a:rPr lang="ru-RU" dirty="0" smtClean="0"/>
              <a:t>Уважительно относитесь к его позиции.</a:t>
            </a:r>
          </a:p>
          <a:p>
            <a:pPr>
              <a:spcBef>
                <a:spcPts val="200"/>
              </a:spcBef>
            </a:pPr>
            <a:r>
              <a:rPr lang="ru-RU" dirty="0" smtClean="0"/>
              <a:t>Будьте честными.</a:t>
            </a:r>
          </a:p>
          <a:p>
            <a:pPr>
              <a:spcBef>
                <a:spcPts val="200"/>
              </a:spcBef>
            </a:pPr>
            <a:r>
              <a:rPr lang="ru-RU" dirty="0" smtClean="0"/>
              <a:t>Нет ничего важнее в жизни человека, чем умение выслушать ребенка, ответить на его вопросы, обсудить его проблемы. Главное при этом акцент на мысли: «Я –не просто родитель, я твой друг!»</a:t>
            </a:r>
          </a:p>
          <a:p>
            <a:pPr>
              <a:spcBef>
                <a:spcPts val="200"/>
              </a:spcBef>
            </a:pPr>
            <a:r>
              <a:rPr lang="ru-RU" dirty="0" smtClean="0"/>
              <a:t>Доверяйте ребенку, прощайте случайные шалости, будьте честными и последовательными в требованиях.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8829" y="497007"/>
            <a:ext cx="7979214" cy="4989395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dirty="0" smtClean="0"/>
          </a:p>
          <a:p>
            <a:pPr indent="0" algn="ctr">
              <a:buNone/>
            </a:pPr>
            <a:r>
              <a:rPr lang="ru-RU" b="1" dirty="0" smtClean="0"/>
              <a:t>СТАТИСТИКА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Ежегодно </a:t>
            </a:r>
            <a:r>
              <a:rPr lang="ru-RU" dirty="0"/>
              <a:t>в России совершается четыре тысячи попыток суицида подростков, и полторы тысячи из них заканчиваются смертью — в среднем почти 11 случаев ежедневно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i="1" dirty="0" smtClean="0"/>
              <a:t>Девочки </a:t>
            </a:r>
            <a:r>
              <a:rPr lang="ru-RU" i="1" dirty="0"/>
              <a:t>более склонны к размышлению о самоубийстве и принимают большее число попыток, мальчики же «не ошибаются» — их попытки чаще имеют роковые </a:t>
            </a:r>
            <a:r>
              <a:rPr lang="ru-RU" i="1" dirty="0" smtClean="0"/>
              <a:t>последствия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0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РОДИТЕЛЯМ:</a:t>
            </a:r>
            <a:endParaRPr lang="ru-RU" dirty="0"/>
          </a:p>
        </p:txBody>
      </p:sp>
      <p:pic>
        <p:nvPicPr>
          <p:cNvPr id="4" name="Содержимое 3" descr="slide_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6" b="14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9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371600" y="1007820"/>
            <a:ext cx="6635224" cy="4086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ПРИТЧА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50796"/>
            <a:ext cx="5232045" cy="4359326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dirty="0" smtClean="0"/>
              <a:t>В болоте северной Персии тонул человек. Он весь погрузился в трясину, и только голова его ещё выглядывала. Несчастный орал во всю глотку, прося о помощи. Скоро собралась целая толпа народа. Нашелся смельчак, пожелавший спасти тонущего. «Протяни мне руку! –кричал он ему. –Я вытащу тебя из болота». Но тонущий взывал о помощи и ничего не делал для того, чтобы тот смог ему помочь. «Дай же мне руку» – все повторял ему человек. В ответ раздавались лишь жалобные крики о помощи. В ответ раздались лишь жалобные крики о помощи. Тогда из толпы вышел ещё один человек и сказал: «Ты не видишь, что он никак не может дать тебе руку. Протяни ему свою, тогда сможешь его спасти!»</a:t>
            </a:r>
            <a:endParaRPr lang="ru-RU" dirty="0"/>
          </a:p>
        </p:txBody>
      </p:sp>
      <p:pic>
        <p:nvPicPr>
          <p:cNvPr id="7" name="Содержимое 6" descr="человек в болоте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" b="7035"/>
          <a:stretch/>
        </p:blipFill>
        <p:spPr>
          <a:xfrm>
            <a:off x="5232045" y="1484005"/>
            <a:ext cx="3685899" cy="4426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7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семь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4" b="113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2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9708" y="685800"/>
            <a:ext cx="7436092" cy="538872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Масс-медиа, сообщение о попытках суицида среди подростков и молодых взрослых, могут также влиять на рост суицида среди молодежи. Подробные репортажи и описания суицида подростков, которые в последние годы предлагают масс-медиа и художественные произведения (кинофильмы и литература), служат моделью для молодых людей, подумывающих о том, чтобы покончить с собой.</a:t>
            </a:r>
          </a:p>
          <a:p>
            <a:pPr algn="just"/>
            <a:r>
              <a:rPr lang="ru-RU" dirty="0" smtClean="0"/>
              <a:t>Чрезвычайно важным фактором выступает влияние подростковой субкультуры (пример, смерть Игоря Сорина  солиста группы «Иванушки интернешнл» ; после самоубийства Мерлин Монро уровень самоубийств в стране вырос на 12</a:t>
            </a:r>
            <a:r>
              <a:rPr lang="ru-RU" dirty="0"/>
              <a:t>%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4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829" y="685800"/>
            <a:ext cx="7923995" cy="55405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Стресс в школе –наиболее распространенная проблема среди подростков, совершающих попытку суицида. У некоторых возникают проблемы успеваемости, а другие школьники, с высокими оценками, наоборот, испытывают стресс из-за того, что им надо быть лучше других и оставаться первым в классе.</a:t>
            </a:r>
          </a:p>
          <a:p>
            <a:r>
              <a:rPr lang="ru-RU" dirty="0" smtClean="0"/>
              <a:t>Некоторые теоретики считают, что период юности сам по себе создает стрессовый климат, в котором более вероятно совершение попытки суицида. Подростковый возраст – это период быстрого роста, и в нашем обществе он зачастую связан с конфликтами, ощущением депрессии, напряжением и проблемами в школе и дома. Подростки, как правило, более чувствительно, более сердито, драматично и импульсивно реагируют на события, чем люди других возрастных групп. Наконец, внушаемость подростков и их стремление подражать другим, в том числе тем, кто пытается покончить собой. В одном исследовании было обнаружено, что 93</a:t>
            </a:r>
            <a:r>
              <a:rPr lang="en-US" dirty="0" smtClean="0"/>
              <a:t>%</a:t>
            </a:r>
            <a:r>
              <a:rPr lang="ru-RU" dirty="0" smtClean="0"/>
              <a:t> подростков, пытавшихся покончить собой, оказались знакомы с кем-то, кто уже совершал попытку самоубийства.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54488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Разновидности суицидального поведения: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Демонстративное поведение </a:t>
            </a:r>
            <a:r>
              <a:rPr lang="ru-RU" b="1" dirty="0" smtClean="0"/>
              <a:t>. </a:t>
            </a:r>
            <a:r>
              <a:rPr lang="ru-RU" dirty="0" smtClean="0"/>
              <a:t>При </a:t>
            </a:r>
            <a:r>
              <a:rPr lang="ru-RU" dirty="0"/>
              <a:t>данном виде в поведении подростка находится сильное желание привлечь к себе и своим проблемам внимание, показать, как ему сложно справиться с жизненными проблемами и сложными ситуациями. Это своеобразный крик о помощи. В случае демонстративного суицидального поведения попытки покончить с жизнью совершаются не для того, чтобы действительно добиться летального исхода. Это цель вызвать испуг у окружающих, попытка заставить их думать над его проблемами и «понять» людей их несправедливое отношение к ребенку. Примеры демонстрации суицидального поведения: неглубокие и неопасные порезы вен, прием неядовитыми препаратами, инсценировка </a:t>
            </a:r>
            <a:r>
              <a:rPr lang="ru-RU" dirty="0" err="1"/>
              <a:t>самоповешения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smtClean="0"/>
              <a:t>Аффективное поведение. </a:t>
            </a:r>
            <a:r>
              <a:rPr lang="ru-RU" dirty="0"/>
              <a:t>В основе аффективного суицидального поведения лежат яркие эмоции, под воздействием которых подросток импульсивно пытается покончить с жизнью, но четкого плана суицида не имеет. Такие эмоции всегда негативные и крайне выражены: обида, гнев. Примеры аффективного поведения: попытки повешения и отравление сильнодействующими лекарствами и токсичными веществами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4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5012" y="709550"/>
            <a:ext cx="8098971" cy="5085608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Истинное поведение или выраженное стремление к </a:t>
            </a:r>
            <a:r>
              <a:rPr lang="ru-RU" b="1" dirty="0" smtClean="0"/>
              <a:t>смерти</a:t>
            </a:r>
            <a:r>
              <a:rPr lang="ru-RU" dirty="0" smtClean="0"/>
              <a:t>. </a:t>
            </a:r>
            <a:r>
              <a:rPr lang="ru-RU" dirty="0"/>
              <a:t>Подросток тщательно и продуманно готовится к самоубийству, заранее составляет план действий, а все попытки строятся так, чтобы они действительно закончились гибелью </a:t>
            </a:r>
            <a:r>
              <a:rPr lang="ru-RU" dirty="0" err="1"/>
              <a:t>суицидента</a:t>
            </a:r>
            <a:r>
              <a:rPr lang="ru-RU" dirty="0"/>
              <a:t>. Как правило, при данном виде суицидального поведения дети оставляют предсмертные записки, в которых либо «все всем прощают» либо никого ни в чем не винят, а также объясняют свое желание закончить земное существование. Примеры истинного суицидального поведения: повешение и прыжок с высоты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4987636"/>
            <a:ext cx="8061366" cy="1184564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/>
              <a:t>Признаки суицидального риска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96883"/>
            <a:ext cx="7543800" cy="5510151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/>
              <a:t>Е.И. </a:t>
            </a:r>
            <a:r>
              <a:rPr lang="ru-RU" dirty="0" err="1"/>
              <a:t>Крукович</a:t>
            </a:r>
            <a:r>
              <a:rPr lang="ru-RU" dirty="0"/>
              <a:t>, также как и другие авторы, подчеркивает, что индикаторами суицидального риска является следующее факторы:</a:t>
            </a:r>
          </a:p>
          <a:p>
            <a:pPr indent="0">
              <a:buNone/>
            </a:pPr>
            <a:r>
              <a:rPr lang="ru-RU" dirty="0"/>
              <a:t>1. Злоупотребление алкоголем и </a:t>
            </a:r>
            <a:r>
              <a:rPr lang="ru-RU" dirty="0" err="1"/>
              <a:t>психоактивных</a:t>
            </a:r>
            <a:r>
              <a:rPr lang="ru-RU" dirty="0"/>
              <a:t> веществ;</a:t>
            </a:r>
          </a:p>
          <a:p>
            <a:pPr indent="0">
              <a:buNone/>
            </a:pPr>
            <a:r>
              <a:rPr lang="ru-RU" dirty="0"/>
              <a:t>2. Уход из дома;</a:t>
            </a:r>
          </a:p>
          <a:p>
            <a:pPr indent="0">
              <a:buNone/>
            </a:pPr>
            <a:r>
              <a:rPr lang="ru-RU" dirty="0"/>
              <a:t>3. Самоизоляция от других людей и жизни;</a:t>
            </a:r>
          </a:p>
          <a:p>
            <a:pPr indent="0">
              <a:buNone/>
            </a:pPr>
            <a:r>
              <a:rPr lang="ru-RU" dirty="0"/>
              <a:t>4. Резкое снижение повседневной активности;</a:t>
            </a:r>
          </a:p>
          <a:p>
            <a:pPr indent="0">
              <a:buNone/>
            </a:pPr>
            <a:r>
              <a:rPr lang="ru-RU" dirty="0"/>
              <a:t>5. Изменение привычек, например несоблюдение личной гигиены, ухода за внешностью</a:t>
            </a:r>
            <a:r>
              <a:rPr lang="ru-RU" dirty="0" smtClean="0"/>
              <a:t>;</a:t>
            </a:r>
            <a:endParaRPr lang="ru-RU" dirty="0"/>
          </a:p>
          <a:p>
            <a:pPr indent="0">
              <a:buNone/>
            </a:pPr>
            <a:r>
              <a:rPr lang="ru-RU" dirty="0"/>
              <a:t>6. Предпочтение тем разговора и чтения, связанных со смертью и самоубийствами;</a:t>
            </a:r>
          </a:p>
          <a:p>
            <a:pPr indent="0">
              <a:buNone/>
            </a:pPr>
            <a:r>
              <a:rPr lang="ru-RU" dirty="0"/>
              <a:t>7. Наличие суицидальных мыслей, намерений, планов. (например, "Хорошо бы заснуть и не проснуться").</a:t>
            </a:r>
          </a:p>
          <a:p>
            <a:pPr indent="0">
              <a:buNone/>
            </a:pPr>
            <a:r>
              <a:rPr lang="ru-RU" dirty="0"/>
              <a:t>8. "Туннельное видение" - неспособность увидеть другие варианты разрешения проблемы, кроме самоубийства</a:t>
            </a:r>
          </a:p>
          <a:p>
            <a:pPr indent="0">
              <a:buNone/>
            </a:pPr>
            <a:r>
              <a:rPr lang="ru-RU" dirty="0"/>
              <a:t>9. Частое прослушивание траурной или печальной музыки.</a:t>
            </a:r>
          </a:p>
          <a:p>
            <a:pPr indent="0">
              <a:buNone/>
            </a:pPr>
            <a:r>
              <a:rPr lang="ru-RU" dirty="0"/>
              <a:t>10. "Приведение </a:t>
            </a:r>
            <a:r>
              <a:rPr lang="ru-RU" dirty="0" smtClean="0"/>
              <a:t>дел в </a:t>
            </a:r>
            <a:r>
              <a:rPr lang="ru-RU" dirty="0"/>
              <a:t>порядок" </a:t>
            </a:r>
            <a:r>
              <a:rPr lang="ru-RU" dirty="0" smtClean="0"/>
              <a:t>( </a:t>
            </a:r>
            <a:r>
              <a:rPr lang="ru-RU" dirty="0"/>
              <a:t>урегулирование конфликтов, письма к родственникам и друзьям, </a:t>
            </a:r>
            <a:r>
              <a:rPr lang="ru-RU" dirty="0" err="1"/>
              <a:t>раздаривание</a:t>
            </a:r>
            <a:r>
              <a:rPr lang="ru-RU" dirty="0"/>
              <a:t> личных вещей</a:t>
            </a:r>
            <a:r>
              <a:rPr lang="ru-RU" dirty="0" smtClean="0"/>
              <a:t>)</a:t>
            </a:r>
          </a:p>
          <a:p>
            <a:pPr indent="0">
              <a:buNone/>
            </a:pPr>
            <a:r>
              <a:rPr lang="ru-RU" dirty="0" smtClean="0"/>
              <a:t>11. Чувство безнадежности, тревога, депрессия, плач без причины.</a:t>
            </a:r>
          </a:p>
          <a:p>
            <a:pPr indent="0">
              <a:buNone/>
            </a:pPr>
            <a:r>
              <a:rPr lang="ru-RU" dirty="0" smtClean="0"/>
              <a:t>12. Разговоры о смерти, записки о самоубийстве, мрачные рисунки, отображающие жестокость, особенно направленную на себя.</a:t>
            </a:r>
          </a:p>
          <a:p>
            <a:pPr indent="0">
              <a:buNone/>
            </a:pPr>
            <a:r>
              <a:rPr lang="ru-RU" dirty="0" smtClean="0"/>
              <a:t>13.Самобичевание.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3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Факторы суицидального риска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1" y="538424"/>
            <a:ext cx="7700384" cy="459731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u="sng" dirty="0" smtClean="0"/>
              <a:t>Социально-демографические факторы: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 – мужской (уровень суицидов у юношей в три-четыре раза выше, чем у девушек, в то время как у женщин уровень суицидальных попыток примерно в три раза выше)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Возраст – подростки и молодые люди 14-24 лет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Семейная ситуация (непонимание со стороны родителей, безразличное отношение друг к другу и т.п.)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Газетная бумага.thmx</Template>
  <TotalTime>1795</TotalTime>
  <Words>2623</Words>
  <Application>Microsoft Office PowerPoint</Application>
  <PresentationFormat>Экран (4:3)</PresentationFormat>
  <Paragraphs>173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NewsPrint</vt:lpstr>
      <vt:lpstr>Всеобуч для родителей  (законных представителей) «Проблемы подростковых суицидов»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Разновидности суицидального поведения:</vt:lpstr>
      <vt:lpstr>Презентация PowerPoint</vt:lpstr>
      <vt:lpstr>Признаки суицидального риска</vt:lpstr>
      <vt:lpstr>Факторы суицидального риска</vt:lpstr>
      <vt:lpstr>Медико-психологические факторы</vt:lpstr>
      <vt:lpstr>Соматическая патология - тяжелое хроническое прогрессирующее заболевание</vt:lpstr>
      <vt:lpstr>Биографические факторы</vt:lpstr>
      <vt:lpstr>Какие цели преследуют подростки – суициденты: </vt:lpstr>
      <vt:lpstr>Типы (формы) саморазрушающего поведения у подростков (А.Е.Личко и Ю.В. Попов)</vt:lpstr>
      <vt:lpstr>Презентация PowerPoint</vt:lpstr>
      <vt:lpstr>Характерные черты личности суицидента</vt:lpstr>
      <vt:lpstr>Модель организации профилактики саморазрушающего поведения представляет собой следующую трехуровневую систему. </vt:lpstr>
      <vt:lpstr>         На этапе общей профилактики педагог-психолог осуществляет:  - своевременную профилактику и коррекцию неблагоприятных эмоциональных состояний обучающихся, помогает разрешать проблемы в общении, развитии и обучении;  - обеспечивает психолого-педагогическое сопровождение учащихся как в учебно-воспитательном процессе, так и в период трудной жизненной ситуации;  - осуществляет межведомственное взаимодействие с различными государственными и общественными структурами для оказания при необходимости медицинской, юридической, социально-психологической помощи, защиты интересов ребенка; - осуществляет деятельность, направленную на формирование у обучающихся позитивного образа «Я», осознание не только уникальности своей личности, но и других людей.  </vt:lpstr>
      <vt:lpstr>Презентация PowerPoint</vt:lpstr>
      <vt:lpstr>       Первоочередные (начальные) задачи психолога при незначительном риске: </vt:lpstr>
      <vt:lpstr>Задачи психолога при наличии высокого риска: </vt:lpstr>
      <vt:lpstr>Третий уровень – третичная профилактика (реабилитация). Цель – снижение последствий и уменьшение вероятности дальнейших случаев саморазрушения, социальная и психологическая реабилитация суицидентов. </vt:lpstr>
      <vt:lpstr>Мониторинг психоэмоционального состояния учащихся </vt:lpstr>
      <vt:lpstr>Рекомендации специалистам образовательных организаций по профилактике суицидального поведения среди обучающихся</vt:lpstr>
      <vt:lpstr>Предупреждение возможных ошибок в работе специалистов по  профилактике суицидального поведения подростков. </vt:lpstr>
      <vt:lpstr>Рекомендации родителям:</vt:lpstr>
      <vt:lpstr>Презентация PowerPoint</vt:lpstr>
      <vt:lpstr>Презентация PowerPoint</vt:lpstr>
      <vt:lpstr>РЕКОМЕНДАЦИИ РОДИТЕЛЯМ</vt:lpstr>
      <vt:lpstr>РЕКОМЕНДАЦИИ РОДИТЕЛЯМ:</vt:lpstr>
      <vt:lpstr>ПРИТЧА</vt:lpstr>
      <vt:lpstr>Спасибо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суицидов у детей</dc:title>
  <dc:creator>11 кудрявцев</dc:creator>
  <cp:lastModifiedBy>user</cp:lastModifiedBy>
  <cp:revision>107</cp:revision>
  <dcterms:created xsi:type="dcterms:W3CDTF">2018-04-22T06:25:48Z</dcterms:created>
  <dcterms:modified xsi:type="dcterms:W3CDTF">2023-10-04T17:22:00Z</dcterms:modified>
</cp:coreProperties>
</file>