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8" r:id="rId12"/>
    <p:sldId id="264" r:id="rId13"/>
    <p:sldId id="269" r:id="rId14"/>
    <p:sldId id="273" r:id="rId15"/>
    <p:sldId id="270" r:id="rId16"/>
    <p:sldId id="274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8" autoAdjust="0"/>
  </p:normalViewPr>
  <p:slideViewPr>
    <p:cSldViewPr snapToGrid="0">
      <p:cViewPr>
        <p:scale>
          <a:sx n="66" d="100"/>
          <a:sy n="66" d="100"/>
        </p:scale>
        <p:origin x="-65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52064-4A59-413C-9A89-B910B8A79CC5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A9BF1-768B-4D3E-B266-2FDCDE11B1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A9BF1-768B-4D3E-B266-2FDCDE11B12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A9BF1-768B-4D3E-B266-2FDCDE11B12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92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527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7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44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511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651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806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185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292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01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592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82E2-D66F-4DA7-980A-544CC41DD5EC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0B42-5BBC-4A70-B314-E794A773E9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01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1030922"/>
            <a:ext cx="11177452" cy="139422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компетентность, профессиональное мастерство, самосовершенствование педагога – решающий фактор в развитии образовательной среды школы, нового качества образования в условиях реализации ФГОС образования обучающихся с умственной отсталостью ( интеллектуальными нарушениями)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70574" y="2690191"/>
            <a:ext cx="3852973" cy="38563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группа: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Аббазова И.Ф., 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Бондаренко С.В.,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Герасимова Е.А.,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Глухих Н.А., 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Нормандская Э.В., 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Стракович Н.А., 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Смирнова Н.Е.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0" name="AutoShape 2" descr="Муниципальное бюджетное общеобразовательное учреждение средняя  общеобразовательная школа № 12 г.Ессентуки | Методическая раб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C:\Users\User\Downloads\3abfd02b-4f15-44d3-a413-719bb5142a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49" y="3316515"/>
            <a:ext cx="7933901" cy="2634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54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3157" y="844966"/>
          <a:ext cx="11078817" cy="5047488"/>
        </p:xfrm>
        <a:graphic>
          <a:graphicData uri="http://schemas.openxmlformats.org/drawingml/2006/table">
            <a:tbl>
              <a:tblPr/>
              <a:tblGrid>
                <a:gridCol w="832631"/>
                <a:gridCol w="6189266"/>
                <a:gridCol w="2028460"/>
                <a:gridCol w="2028460"/>
              </a:tblGrid>
              <a:tr h="1196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Спортивная работа в классах: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Цикл бесед и лекций на классных часах и внеклассных занятиях по темам: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«Мы – поколение ЗОЖ»;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«Движение – это жизнь»;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«Отказ от вредных привычек».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Проветривание классных помещений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течении 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Классные руководители, воспитатели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Внеурочная работа в школе: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День здоровья;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«Веселые старты»;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Первенство школы по настольному теннису;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Лыжная эстафета;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Неделя физкультуры;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Военизированная эстафета «Зарница»;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Спортивный конкурс «А, ну-ка парни!»;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Спортивный конкурс «А, ну-ка девушки!».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течении года (смотреть таблицу)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Учитель физкультуры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8930" y="530087"/>
          <a:ext cx="10919791" cy="5678424"/>
        </p:xfrm>
        <a:graphic>
          <a:graphicData uri="http://schemas.openxmlformats.org/drawingml/2006/table">
            <a:tbl>
              <a:tblPr/>
              <a:tblGrid>
                <a:gridCol w="912710"/>
                <a:gridCol w="5042692"/>
                <a:gridCol w="2050965"/>
                <a:gridCol w="2913424"/>
              </a:tblGrid>
              <a:tr h="4081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Участие в районных соревнованиях: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Всероссийский день бега – «Кросс нации»;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Физкультурно-оздоровительные мероприятия для людей с ограниченными физическими возможностями «Декада инвалидов»;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Физкультурно-оздоровительные мероприятия для людей с ограниченными физическими возможностями «Декада инвалидов»;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массовая лыжная гонка «</a:t>
                      </a:r>
                      <a:r>
                        <a:rPr lang="ru-RU" sz="1800" i="0" dirty="0">
                          <a:latin typeface="Times New Roman"/>
                          <a:ea typeface="Calibri"/>
                          <a:cs typeface="Times New Roman"/>
                        </a:rPr>
                        <a:t>Лыжня России»;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Соревнование по шашкам среди лиц с ограниченными физическими возможностями, в честь Дня защитника Отечества;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«Веселые старты» среди лиц с ограниченными физическими возможностями;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Открытое первенство Североуральского городского округа по армрестлингу среди лиц ограниченными физическими возможностями.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течении 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Учитель физкультуры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61391" y="450574"/>
          <a:ext cx="10919791" cy="3154680"/>
        </p:xfrm>
        <a:graphic>
          <a:graphicData uri="http://schemas.openxmlformats.org/drawingml/2006/table">
            <a:tbl>
              <a:tblPr/>
              <a:tblGrid>
                <a:gridCol w="912710"/>
                <a:gridCol w="5042692"/>
                <a:gridCol w="2050965"/>
                <a:gridCol w="2913424"/>
              </a:tblGrid>
              <a:tr h="51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Агитация и пропаганда здорового образа жизни: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Предметная неделя по физической культуре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Учитель физкультуры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Работа с родителями обучающихся: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Консультации, беседы с родителями;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Проведение совместных экскурсий, походов.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течении 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Классные руководители, учитель физкультуры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Хозяйственные мероприятия: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Слежение за правильным хранением спортинвентаря;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Текущий ремонт спортинвентаря.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течении 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Учитель физкультуры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Объект 2"/>
          <p:cNvSpPr txBox="1">
            <a:spLocks/>
          </p:cNvSpPr>
          <p:nvPr/>
        </p:nvSpPr>
        <p:spPr>
          <a:xfrm>
            <a:off x="414131" y="3922642"/>
            <a:ext cx="11035748" cy="222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методическую копилку( картотеку) подвижных игр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Организовать работу с родителями 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провести совместные походы и экскурсии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Принимать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очное участие в мастер- классах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95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22285"/>
            <a:ext cx="10515600" cy="385467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педагога - это проявляющаяся готовность к педагогической деятельности, его отношение к делу, личностные качества, а также стремление к новому, творческому осмыслению своей работы.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146" name="AutoShape 2" descr="компетентность это знач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User\Downloads\2Презентаци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200" y="3451728"/>
            <a:ext cx="4717143" cy="314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49" y="188640"/>
            <a:ext cx="11809312" cy="64807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4075388"/>
              </p:ext>
            </p:extLst>
          </p:nvPr>
        </p:nvGraphicFramePr>
        <p:xfrm>
          <a:off x="0" y="5760"/>
          <a:ext cx="12192000" cy="68522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38194"/>
                <a:gridCol w="7053806"/>
              </a:tblGrid>
              <a:tr h="1449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Направления </a:t>
                      </a:r>
                      <a:r>
                        <a:rPr lang="ru-RU" sz="2400" dirty="0">
                          <a:effectLst/>
                        </a:rPr>
                        <a:t>и формы работы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/>
                        <a:cs typeface="Courier New" pitchFamily="49" charset="0"/>
                      </a:endParaRPr>
                    </a:p>
                  </a:txBody>
                  <a:tcPr marL="53591" marR="53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Планируемый 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ourier New" pitchFamily="49" charset="0"/>
                        <a:ea typeface="Calibri"/>
                        <a:cs typeface="Courier New" pitchFamily="49" charset="0"/>
                      </a:endParaRPr>
                    </a:p>
                  </a:txBody>
                  <a:tcPr marL="53591" marR="53591" marT="0" marB="0"/>
                </a:tc>
              </a:tr>
              <a:tr h="184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Создание благоприятных условий для профессионального роста педагогов.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устойчивой мотивации профессионального развития.</a:t>
                      </a:r>
                      <a:endParaRPr lang="ru-RU" sz="2000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3591" marR="53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Потребность педагога в саморазвитии, осознание необходимости в повышении уровня собственных профессиональных качеств в условиях реализации обновленных ФГОГС.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3591" marR="53591" marT="0" marB="0"/>
                </a:tc>
              </a:tr>
              <a:tr h="1334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Система методической работы (педагогическое просвещение и образование). </a:t>
                      </a:r>
                      <a:endParaRPr lang="ru-RU" sz="2000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3591" marR="53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Высокий уровень продуктивной  деятельности педагогов.                                         Активное участие в работе методических объединений педагогов.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3591" marR="53591" marT="0" marB="0"/>
                </a:tc>
              </a:tr>
              <a:tr h="22237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Обучение на курсах  в системе повышения квалификации.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Аттестация педагогов.</a:t>
                      </a:r>
                      <a:endParaRPr lang="ru-RU" sz="2000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3591" marR="53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Восприимчивость педагога  к изменениям в системе образования.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Непрерывное повышение квалификации.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Повышение уровня научно-теоретической и методической подготовки педагогов.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3591" marR="535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52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5138195"/>
                <a:gridCol w="7053805"/>
              </a:tblGrid>
              <a:tr h="2613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Самообразование.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91" marR="53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Стремление и готовность педагога самостоятельно развиваться, обучаться, совершенствоваться.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Работа над темой самообразования. Выбор собственной траектории работы над темой самообразования.                                                          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Совершенствование содержания, технологий обучения и воспитания, повышение результативности.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91" marR="53591" marT="0" marB="0"/>
                </a:tc>
              </a:tr>
              <a:tr h="4244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Распространение  собственного педагогического опыта, изучение опыта коллег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</a:t>
                      </a:r>
                      <a:r>
                        <a:rPr lang="ru-RU" sz="2000" dirty="0" err="1">
                          <a:effectLst/>
                        </a:rPr>
                        <a:t>Взаимопосещение</a:t>
                      </a:r>
                      <a:r>
                        <a:rPr lang="ru-RU" sz="2000" dirty="0">
                          <a:effectLst/>
                        </a:rPr>
                        <a:t>  уроков, внеклассных мероприятий.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Предметные недели, </a:t>
                      </a:r>
                      <a:r>
                        <a:rPr lang="ru-RU" sz="2000" dirty="0" smtClean="0">
                          <a:effectLst/>
                        </a:rPr>
                        <a:t>мастер-классы.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91" marR="53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Участие в педсоветах, семинарах, конференциях, </a:t>
                      </a:r>
                      <a:r>
                        <a:rPr lang="ru-RU" sz="2000" dirty="0" err="1">
                          <a:effectLst/>
                        </a:rPr>
                        <a:t>вебинарах</a:t>
                      </a:r>
                      <a:r>
                        <a:rPr lang="ru-RU" sz="2000" dirty="0">
                          <a:effectLst/>
                        </a:rPr>
                        <a:t>,  в создании собственных публикаций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Изучение и активное внедрение педагогического опыта.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Умение педагогов  анализировать  уроки и мероприятия  в соответствии с новыми требованиями обновленных ФГОС.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Повышение качества проведения современного урока.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Проведение мастер-классов.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91" marR="5359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60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4636931"/>
              </p:ext>
            </p:extLst>
          </p:nvPr>
        </p:nvGraphicFramePr>
        <p:xfrm>
          <a:off x="143339" y="116633"/>
          <a:ext cx="11905323" cy="67654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92555"/>
                <a:gridCol w="6912768"/>
              </a:tblGrid>
              <a:tr h="13838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Направления и формы работы</a:t>
                      </a:r>
                    </a:p>
                    <a:p>
                      <a:pPr algn="l"/>
                      <a:endParaRPr lang="ru-RU" sz="2400" dirty="0" smtClean="0">
                        <a:effectLst/>
                        <a:latin typeface="Book Antiqua" pitchFamily="18" charset="0"/>
                      </a:endParaRPr>
                    </a:p>
                  </a:txBody>
                  <a:tcPr marL="88139" marR="881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Планируемый результат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88139" marR="88139" marT="0" marB="0"/>
                </a:tc>
              </a:tr>
              <a:tr h="1144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Создания портфолио педагога.</a:t>
                      </a:r>
                    </a:p>
                    <a:p>
                      <a:pPr algn="l"/>
                      <a:endParaRPr lang="ru-RU" sz="2400" dirty="0">
                        <a:effectLst/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8139" marR="8813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Формирование портфолио педагога. Анализ собственного педагогического опыта.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8139" marR="88139" marT="0" marB="0"/>
                </a:tc>
              </a:tr>
              <a:tr h="29019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Инновационная </a:t>
                      </a:r>
                      <a:r>
                        <a:rPr lang="ru-RU" sz="2400" dirty="0">
                          <a:effectLst/>
                        </a:rPr>
                        <a:t>деятельность.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88139" marR="88139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2400" dirty="0" smtClean="0">
                        <a:effectLst/>
                      </a:endParaRPr>
                    </a:p>
                    <a:p>
                      <a:pPr algn="l"/>
                      <a:r>
                        <a:rPr lang="ru-RU" sz="2400" dirty="0" smtClean="0">
                          <a:effectLst/>
                        </a:rPr>
                        <a:t>Владение </a:t>
                      </a:r>
                      <a:r>
                        <a:rPr lang="ru-RU" sz="2400" dirty="0">
                          <a:effectLst/>
                        </a:rPr>
                        <a:t>и умение применять в педагогической практике  современные образовательные технологии;                                   выработка методических рекомендаций по внедрению инновационных форм работ;                                                  участие в экспериментально-исследовательской деятельности.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8139" marR="88139" marT="0" marB="0"/>
                </a:tc>
              </a:tr>
              <a:tr h="13113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Творческая деятельность.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88139" marR="881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Участие педагогов в конкурсах профессионального мастерства.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8139" marR="881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30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0"/>
          <a:ext cx="12192000" cy="688502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12774"/>
                <a:gridCol w="7079226"/>
              </a:tblGrid>
              <a:tr h="1935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Специальная  образовательная подготовка (обучение в ВУЗах, на дистанционных курсах).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39" marR="88139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высшего образования или второй специальности.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8139" marR="88139" marT="0" marB="0"/>
                </a:tc>
              </a:tr>
              <a:tr h="2096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39" marR="88139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уровня профессиональной компетенции педагога.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8139" marR="88139" marT="0" marB="0"/>
                </a:tc>
              </a:tr>
              <a:tr h="28254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уровня профессиональной компетентности учителя (диагностирование, тестирование).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39" marR="88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путей совершенствования профессиональной компетентности.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39" marR="8813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525486"/>
            <a:ext cx="10515600" cy="36514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880" y="336459"/>
            <a:ext cx="10515600" cy="60512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образовательной среды школы, нового качества образования в условиях реализации ФГОС образования обучающихся умственной отсталостью (нарушениями интеллекта) посредствам повышения педагогической компетентности и  профессионального мастерства.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систему мониторинга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успешности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уровня профессиональной компетентности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подготовки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воспитательной работы, направленной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способной к социальной адаптации через сотрудничество школы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семьи.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комплексной диагностики и определение путей коррекции, наблюдение за динамикой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обучающегося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коррекционной работы.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8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2" y="179594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461" y="1494321"/>
            <a:ext cx="10515600" cy="51450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открытых дверей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тематических буклетов и памяток :</a:t>
            </a:r>
          </a:p>
          <a:p>
            <a:pPr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Куда пойти учиться </a:t>
            </a:r>
          </a:p>
          <a:p>
            <a:pPr>
              <a:lnSpc>
                <a:spcPct val="100000"/>
              </a:lnSpc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	Режим дня на каникулах</a:t>
            </a:r>
          </a:p>
          <a:p>
            <a:pPr>
              <a:lnSpc>
                <a:spcPct val="100000"/>
              </a:lnSpc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	Летняя занятость </a:t>
            </a:r>
          </a:p>
          <a:p>
            <a:pPr>
              <a:lnSpc>
                <a:spcPct val="100000"/>
              </a:lnSpc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	Оздоровление детей в каникулы и т.д.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Педагогическая библиотека для родителей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(законными представителями)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опросников и анкет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экскурсии</a:t>
            </a:r>
          </a:p>
        </p:txBody>
      </p:sp>
      <p:sp>
        <p:nvSpPr>
          <p:cNvPr id="10242" name="AutoShape 2" descr="Изготовление и печать буклетов (дешевый вариант) в Тольятти | Типография  Тэна-п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Печать буклетов и проспек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Печать буклетов от «Галла-М»: наши возможности, ваши перспективы - Новости  Кирова и Кир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Печать буклетов от А до 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Печать буклетов от А до 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 descr="Книга: &quot;Буклет к ширмочке &quot;Правила безопасности на улице&quot;&quot;. Купить книгу,  читать рецензии | ISBN 978-5-9949-1166-2 |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8514" y="1880733"/>
            <a:ext cx="2394857" cy="4697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93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ФАООП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Доработать (разработать) мониторинг БУД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контрольно- измерительный материал по предметным результатам для 1варианта и 2 варианта по всем предметным областям.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общей базы рабочих программ 1 – 4 классов в соответствии с требованиями ФАООП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194" name="AutoShape 2" descr="Образовательные станда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Образовательные станда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data:image/png;base64,iVBORw0KGgoAAAANSUhEUgAAATYAAACyCAYAAADI6uPTAAAgAElEQVR4nOy92ZMc133v+TlLLrX1gsbGDQA3kKIkihItiaQoStRiWZIpXnm5vjdiwhF2eGYiJmJeZh7u3zDvc+dldCfCCs947uhaFEXJsq2NgmRSkm2JpESQhDaQgIi90VtV5XKWeTiZ1dXd1Q2gAbDQYn0jEgeVVZUnM7vON3/7T/x2/pxnggkmmOB3CNr7Ca9NMMEEv1vQUspxn8MEE0wwwTWFFkKM+xwmmGCCCa4pJuLaBBNM8DuHCbFNMMEEv3OYENsEE0zwO4cJsU0wwQS/c5gQ2wQTTPA7hwmxTTDBBL9zmBDbBBNM8DsHPe4TmODtCS9gZM6LcGHY8KZb/Qj1d3fuc1l4kD5cC2y8F05AfX1+KNS0/pwAhJeE+7IzR48EUY1bfE748LmN17s5JsQ2wVjgAaslTgLO4r0PhOUtAMJ7lAwrWuJY80P29WKX4HcmuQlAeYesmMoDXoRrcQgkUBhTPQAkbmiEQIragcCFL4u3ftRKV08ZecWjF2BFGF014mX4c1afE04iAOlldb+q1y6878Tm5DYhtgnGBusd1oPwq1Kax4dR+EoqcVjhkH7tjzikOAscFuklTrgdNXrvwNXXXi9sixcSH+4CWmucBIdEiNWReqE7kFsLLtcV3tdPmCsfPQKPxwqB9+G1C3/48Lf3AkkYPR7lRJDxXPg8DIm7IzAhtgnGAgFg7OpvUziq53FQQ4VD2FrxkkOqWljJfkgN9T78yHfS6ABXCT+rEmhY8kE6E6g4EJmsJLV6RASJTUoYZ0akKc32v+wJ0rqthDixei1i6DOi5i8fHmau+j8ehNz84ifENsHYIIxDV79mISRCCKTwCKEAF6QaqOxuNZF5pBcDlWyginp21Cgr8g52prDPiSGyFhXxCajJXDC0+KuF7oWrVLe3fhRCXNX31ZAtzVHtH7KhSb/Oxlbb3AbfmxDbBDcYhIfIKwSiIjSJlBKJR0oNOEpfSwTDdrTww/a1fWWH13BwQ+df29ucAAVY61lrJHdr7oSv9o3L+K9VREW3V71JP2K/2GQMijh2tPsJmBDbBGOC9BBJjRSB2JRSSClRMkJKCVKQ5zluwFzrnQSOEa7THQMPGEWlfAfUl6OqUYhiQHa1HbL+rBOOysy4LeP9tRi1UoFsvNzWKLxEelFJZKuvw1WG0QmBR+KFqJwM4ftOgC02V4UnxDbBWCA8xEqjfU1oCqkVUonV37VNg0pWfWc47AF2trBmBXhFEERYDf0IY3CgJC5C4Kp9LoSIVHfDiaCG+srgzhhGgdz29wVrHQTSDTkYGBqFByEopccLgRUeW9nWiqJgs5CfCbFNMDZEMkJ7EVRQpYP+NbCdgVJDP3OxVimD8MbODPYIhvPhWL5h0paIQPxaoVCrgqkb/BNG6Vm1P45hrFVlIa989EPHGba9rbe1ifD5SLpgg1SVF/kS93dCbBOMDRcvzLNndhf9bp+02ULpQFO9FWi2CEQHA7ITrLNJwSV/4Dcq6sg8y5B6yZBq6gNv6Fp46eeU/YyokUCkwRSrxDYm58Hq6Lc/+mp0617jQFdPOucwvWVks0mkNEGmlcRxjHNgjMHaKhayMm1MiG2CMUGitUbrGBsLjAMl4NVXTvDCz44SJU2cVDg0TsgQ74QMQawDr1wfwVWEHIwRRkgWbYlOGwgcJuuTCMEt+/Zwzx23c9vuJmUfkgQwsHhhnt7SIolWRFJSFhn9vMeNkEGw3dEJifQO5SXaObSVqOo1OJJWG2JJ11mWbJ9odpq5W/eBjMl8vsE0MYwJsU0wNngBXglUEuMELC07Xjh6lH969ns4L1FJEysUTmiskDjUKrlhkPSRohz3ZWwLRkoWixKfaJT3lL0eiRS868476DSa3Lb79tX4raykv7zC0vl5NB7pPWXWJ4mDF3lcNrarGa0MwbkIj7YC6zzeCpz3OBf2L567gEg0K8LRU5YGlnS2Rdzp4JwhEOTExjbBDQQvoPSOwnmEFEQJ9IxkJTcs9jNk3CByHisIBmMhsEg8KqwPJKpaJzsRBo+JYgQShyczjqWVLidb51hZ7gPQSAgmKSER1iOMQ+KQwhM5R4fgXNiWjWvMo8WRq/Bae0mMI64kN1V9LminHu09SoaYx0hLJJKGSuiWmz/UJsQ2wdgg4xhbpdcgoBSQOQtxzPTuPZRCI1EIESOEQgg9cP0LSpRQCPJxX8a2IIREqBgvBbFQtBpNVtRZHIKsCAvWO6q4EIuwDuEskVTEUiIii1vpVqlmN4ZqeSWjkw6rJVY6sBJhHdJIcA5fqaIznQ42FjhXUgqHkqCUABxuYIAdjQmxTTAWOAFxmmCUwPvgJ+iVhguLCyz2+rSkZKWfY0SEFR4jIhyuSpyWFbHlSJEjfAjY3UmjFZISi3GeZhzTiiKStI1D0s8DsRUFNCSYfkbe62OyHKsVRDHKeiIv0a6+o3JHjaWQWAESiRYQCUkkIEZWn6gT3j3elBhXoIqMoiiI43ToeKMxIbYJxobMlngXEekIC4hI0y8Ny1lGvyzInKMUCic8pXB4BFZIrPBIPFo4hHBIB07urNFKj5cRy90uRZYj202kUHgExjgckMRUYS9VyId1wWAuHZSWdhwjnNvyHt+oSBT4BIyE2EJiIVYEN7EjuIezPlYLStPHUWBMAc5UH9gaE2KbYGzorawgpSRJIgDabYiaTUQUIaKYRhITixiLwgodKkKIOiFcV6bjYtvzuw0//9UFEzJ81i8gv+qJG0TIB4y09Qm3uQ3QS9JmB1eU+KJAeZBaVFkXPoSxVAtdNBPSRJErQSI8ERYlPUXWQ7t1Aa2XOQrWp2sNxdL54esSg+yHOvl8ABkIejvzG+mxFpwEa6F0II1A29XDW6UwErwXoSiAiIl1A42urmHzcJ8JsU0wFkjv2DvVpDA5DdlhpQAdw8pyj11ze7BOUFqPxeCFAfIqcdyjPYALkffbPwPwmpC2ExZ4yD8N/3fCIyONc4bSGqwt8d7ipUBKgZQRkgY1udVJ7QAi1FRCUJNCtb8awz7L4sJpbt+3hzdPvkFDS4wxFGXJbbffjGOIO8tlrMuQPkM5iIwBYxBa49cHuF7uiEFpASbHuBDVr6IopC7hccaDBeUk0lbR0aGG0qq5rAUyFgihca7ElA7nLUpGKC1xlk3nF8LRrG6NrEwRUkmosgqskGTOYaQGmaKJSESDqNRIEiSSvrObym4TYptgLBC4auGbNQkHAUEWq1O+ha9DMh3CGVQVOeB8Hfpx5XAoQk6TRHoFwlXzBcKU3mFyi5ceiUBoHaqOKFEFgWpsWZNjOCJertaWww2sRbXUVp9pnR6lnSNyDuU80rtAiBW5DuQpUalewiIxSATKC7w3eCGxsCpZXsEocChn8JR4KXD1hsQ6j/MerWK8EEhExTdVqoQIBOW9o3DBHOCcCw8IIYKqLBRObn0eulKjB7mxXlYpYqryhgc7nPOqqtGmEU6DVQjFUEXdjZgQ2wRvY/gtJb6iKFBaoLVE6QipwAtfFVj0+IH4whpCu/Ss2yPjawnpoSwKlAStNUYKnJcYHxwaFiidQXpJ6QXaS7SHCKqnkMMpgXMW59wg6l/KUH5q3JgQ2wRvbwzsaLWMVG0iSIjSh+pf0gUStK7EWouzIaZqmBkvncF4I0FiS4eOBEJKFJLCWwzgtEapiF5mKjUxqN+R8EgvUc6D8DSTBFFYjDEh3kzrkPcrZVXldnyYENsEb1N4vHBDxR1XJa064j+OFEJ4cBbjgrplbUVsDtJ244qSVYerqanLkOyuO5xDEAMK7x3Oh8oDcbtN3GwhjQ1GeycRXoaeA06gPCgfxLdk2VEUBd77UKVFhfgya+1YJbcJsU3w9sUar+ew/SdIa1GkcbbEGItzJXiPFp440kipUb5O61kHLwceRreJ2unF9u2D1wLCg0IBoYSK8x7jPCKNac/MIvbsIZEi2NN8lbrkQy20SnSFlSWEt8R5TlEUVe6vxhiDc25AcuPAhNgmeNsieB7d4FXgospJ4R1aSYwD6SzeWbRUNJsNWq0WaZpy+vR5QuAVg2+GI9VuwzrWPvx/DZH58UtsWmuC4RAK4zBAEieIuTmYnSY0Vai22kVbh4IYE4LR8oxkZQXvfSAypRDWTohtggnGhmGJLbTIGpCawIVy5d6Bt2jvaUSa6VaLubk52u025988FSq6Vgjt8UIuoxv0a1hLbjU2k+TeSgipQeiQlO5KrAB0BK1WILV6E3XcSS25EQgu0pCmCK1RSgUiq+6HG3Pg8Pjv7gQTjAFeOE789gReQnu6g5RgXU6zGdPupHgMF8+dpZ0mtJKYi+fPI2zJxx59lP/xL/6Yv/iPn+J//Z//J27bv5uLZ98kltBppiycP8PihbPs2z07cl5XBbqMHxJUhC9KrPU0WlMkaZOllRUWT5wMqqatq9pqPBqLxCICmYcbBkWBK0tWVlY4f/48yxcv4pyj0+mM9eomEtsEb1vMzc0SpZq86LOysoQ1BZFwSAH9lWVuu/kmukuL5P0e777nMI889EEevP8+UgWLC557b+vw8cceoegucur0GXyZcfPe3XT7Ob/55S9oz8xVkptcE6gXEsLGK9HUDad9Ve+uJlxXZXeABKmCLRBRZTo5TOmwxtDKStTx47CwSJZl6CGpzVo7sLmNCxNim+Bti87MNEJ4sn4fYwu0EigVkrFNpMBb5s+fw+YZ7z58F++7/93smwpqTtcaNBEfefBeGpHka1//Br954wQtKem0GuRlOQjStWvaB95AEKHtnWe1iKenchAgQEUIIbHO0c9zer0eK8s9sl6PpNsjOXmCVpYjZahmmyQJAFmWkWXZWKW2G/BuTzDBWwVHXmYYV9JspszMTtOZatFoJky3W5x4/XViKWjEEadPnOC1l3+OIkgDt8xFXFzoIoGH7j/Mk5/9Aw7cvI/lxXlc0ef2gwc3dK8HBgQSpKQxLr+KvOpO86vnU5Gal9SNGYQTuL4hW+yxfGGRi6cvcO7UmUEOqfd+zVbvGycmEtsEb1M4jCsxJmQXpHGDSGn6/T4+z5HO0kxjHn7wQTAlP/rnH/DUf/s7phtNHnv4HQBElXqpgPfffw/O/SFf+4dv8sabp1levDhQ7urmDTeGbS0gdLkKpBYktWGvrVwN63CgLLSjBNWcpkFClnSIW9PsNX1Yuki/38daS57ngzaKtfQ2LkyIbYK3LaSUoCSySrxeXl6ku7hAKiW7pqb4/U98ko99+BHKfo8Lp9/kJz/8Md/5p39kKk25844D7J5ucWFxAeM8u2Zn+eAD70BGMV966qv85GevcMuhuzbM6SvJSI7ZxgZVC0ARRoTEexckNF8RWz8HFYGO0GlMJ2nSmSUQXmnhxK8Aiy5LyrIcpFUppYjjeKzXNiG2Cd6+qIJxhZA458jzUI33lltu4f777uOzn/0w0xoUHf7wM58lMp5fHjvGM099hYcefpBPf/oxWklMNy8GkWsPvvNOTp17lIVuTr4Fd407X7QuImCFH0hsNURdnkiqqpz3UFUPTwjdKz0YG2oOwSBPVMobw7o1IbYJdixG9hpd8/7mi8xIh/cllgyNRkhFEsGu1hTvffc7+eTjH2ZKQzcLi+T977uTfvcjvPTyS/zgX54j7sQ056Z46AMP0E6bLPYt3bxkbibloUfej49afPmrXwNCgrwcKhckCN2YxukZFR4iR+gr4BzegXah8KOqiU1HVXAuUBjo5mQrPfJeH5n1aNtlXJFR4pBaESmNEhLhPcYYdBStmXOQlfsWaOQTYptgbDDG0Gq1MAbSGBZKmJmZYWXlNTq79pJv2YCqrqG2uqcmstoov7zSZf/+/URpg/n5ebK8ZHp6miiKKIsFTpz6FffedwhfGH7x8lF2d6b4syf+jE9/+AMkBMtYO4WihIs9T+5L9t1xK2+cPMELrx/nB//nb/hfpm7igXv3Me8UKlVkwIUefPvIc1VxzLqTlEEOVeoXPjSzGReUD/XiUieCBGY91nlKaxFlGeqS5xnEUSiUJ6D0JUtZl/Pz5ymX5tmbeES2jC8NidSkkSaOEvCCyFjIqn4UgkHFIyth0PT9EtBah4Y/RYHVIbNBVGRpzdZtFyfENsGOhauq3K6mMgXUi6bZaeOkotfvs9zrU5Yl6AgpJSvZRe65905On/oN3cUlDt95gE8//gk+8lAgtaKqQt1qwvJij+9+71m+871nOb9wkVsOHuDmg3fy4su/5n//L3/Dxz/+cf7oDx4A4Lmfn+fZZ5/Fq3iNuilrHW5NNZDxIWRUUIlsEnyoESeFXy2a2WoHdnehIKWVoJoRnV0z0JQkpgfaYnoZuCrbIC+C/a0wUMexVcVzhazU3DqPVrBanfcaY0JsE+xobGWrCpJZRp7nOFMSKUlU1RAT1uBLQ395hbnONB//8Ef41CMP0yQQjhYQp1D24eUXX+LZb3+H+YvzPPLhD/Hg+9+PbnRY7sM3vvksWZbx3vc+wNwcfOtb3+LHP/4x995771t2D7YDJ0KD6jrCw0kwgBFBHR2O/ECF9KlURCSNBnO7FfiM7PVf4ERJbh0UoRt7YS0uK3B5SXNqanXCSmLzYqKKTjDBpnDISxrgi6w/iK2aaqUkjSZxHFdEF/Paz37Gu++7k09+5HE++N4H0UBmoCmhHUGZw/Pff55nvvo0Sxcu8vuf/AR/+h/+jOm24uSi4VOf+hRJa4ZXXnmF//yf/w+mp6dZXl5m3759LC4uEq2zMd1IGOS0q6rvgArEZgWUNaE5W1XEVUEljeWgpBMuDRIzgSSHW0FsIK9KFX0rMSG2CXY0RgW51tVsyzwDII5jWo0UrSV5v0vW6yFMzu72NJ/88Ef57EMPoYBuzzKTKpoSVhY9X3/6q3z3u9/lxMmTPPzYo3ziI48z1w6V1DotzYPv2Mv03BP0ej2+//3vE0URd911F7t37+b8+fNv4V24cjgCqZUOnAq2L+OhkKsSW5n3kUmEkgqUxOWWlZUVVpa6+N4CSdaHPKMsS5T3JCqkVUVIrByq7FFJa07UFVWq3dcxhndCbBP8TkLiSGONt45IeaQv6S0vs7S0hJSS2U6DT3/uT3j0wQ8QEyS1XU1FA+gueL79jX/gq3/3FFpr/uATn+Rzf/R5br59L2fP9dBpQrsTHAVLS6Fkzz333ANAt9tleXmZZrM59goXW8FXKmehArE5BQWVKhpaQYBSeCWxeMosY2mpx9nTZzh3+hzZxTO8+9Z9yLLEOht6RgmBVCpURZEyJNEDiNWAYC+ur22txoTYJtixWF+ssZbU6pTuRhpT5hkaF8ISekvEwnLH7Qd54F3v4FOP/x6t2tEgoQEUXXjuyPf5/rPfoxknPPLhR3nic5/j5oPTGAHNtEHUDOXCXzm+zPPP/5Bz587RbDZJkgRjDL1e74YmNagCcyWUKqihvpLYTBWw6yREaVA3nQvtZYQQpGnKzMwMLvIIJfFShGYwrpbIQuapd24Q+Fzb1mpprZberie5TYhtgt8pDOpUeIeuFp3AVaoSdGZmeP977+czH3sPDUK9xFRDLKHfhSPffJbvfee7nD9zlvc98F4+8ODvcdNN0/jKmzfVCZUufn22z9/+7d+SWUm32+XEiRPMzMxw2223YYzhzTffpNVqjflubI5agqrtaa4SsCxUHaJAClGVXhNEUcTMTMrM1DTqoEK6jDMv/xQfaVxpwHscHuMd1li8NSQ6GsxVk5obktiup9A2IbYJdix0nFKWJUVRgLNoKdAydIry1pD3ltk7t4s86/HmyZPs3b2Lxx99iMc//B5SQiRDP/eIUqAj+OEPfsiX/uv/R29pmfc/+Hv8yb//U+68Zz9ewKn5gqQTEyfwyzfO8Tf/7SkWFhYwIiZNU26++WYALly4AHBDk1qNuNmgMJJuXpBlJVGrw637dzOz/yZUmgJVSEpoyhVaVEcVS8mIfYfvxp85ydk3T1Ou9EAIojhGRQJKgy1CIOKwQ2FYeruemBDbBDsSXkiyvMB4qiYiMoRzCBAYhJaUruDC2dMo4Xnfu+7hox/5MB966F1EQOEAAdMtwfKi5dtHfsR3/uGfAPjYxz7GJz7xCe68Z38dcE9rOkZG8NuLfb7zz9/nhZ//jOk9t431HlwtlpeXybCUgIhVqKkmqgjaCoLQpSqIdT7oq04AJSQJYmaG2bxgRUhML2el3yNyIKwnUnXy/6q0ZuvGXtfZSzohtgl2LPI8Bx0RaUWsFUoQmgpXfXtNKMjDLfv28KGHP8AHH3wXKWFNlTZEMHRzeP5HP+TLX/oS86fO8tGPfIRPffYz3H33PrwITgWRgozg12cXeeYbf89z//pjcm8H4Q47FSsrK7hYoZMUnTZotts0Gg2U0lVuqAsxbE6AUKFqLlRilwJfQqdNLAQzXrBYnifPejgHidRrAqZdLa0xpIoKrps+OiG2CXYsrLWoOEUqjRAeY0pKkyGdIRKOJIq4af8cH3r4A3zkQw/SUnB+YYV22qCdKgrgB8/9kL976su8+eabPPbIh3jy3/077rh7H0td6OYlU7sihIATF3t85e+/xje+8y18pLjnvnezMJ9fX0PRdYbwnkhrWu027dkZ9OwcdFoQJxWxVVQ0YCRWE+G9COkZ2oJSyCRGKhUCf7UmTRuUeQGsdRjUr6/3fZsQ2wQ7F2q1HHVpCvJeD1v0SKRDaAE4nG2QaEVLBXvR/pk29br68lN/z/efe54LCxd57OOP8ydPfp7b79oXAlUVRK0IJ+D4+WWe/sbXefZHz2G0YNe+3fSceUvCFq4nGklKnDaZanWgMxVSqKKI1SZbKngUShO2zEE/w2eG0neZ750mbQhSHVF2+2RFHnqvKo/Fr7YgHAr3qP9/vVuOTohtgh0LrTVCRSBD2aGyLME5oiSi3Uq5cPokR8/9lrK3xEwr4qH3vBMJnD1/jn/56Qv8l7/+v5jetYePffITfO6zf8iBfVP0DGgJcSOs71+dusiXv/ZVvvXPR/CJ5o533kvflrz82qvcse/ucd+CbUN6iHVEpHRgGesgK0IZIiGDGho3oSiwS326S8v0lzKKbh+fWwq65EmfKPU0VISyPnxXCgpTsrxiSatikzX314LeW4EJsU2wcyFCtda647iUkiRusGfPLPvmZrj70K2c/M0vOHvqJF956u/IFuY5dPBWXvy3f+Xr3/w2Oop45LFH+cwfPsHNuzuDlCItQ9jDq78+xT9977v887/8CCNhz/69FDiW+z0a7dZbtkivF2xZQl8gxDK6LBFJj1J4MgfWOxrNKYosp7/Up+j1cQXEQtFMGog0Rs7NUcg+0jhiL4g64Hs5/cVlsuXugNhgrbT2VhDcVRDbUPPUIaye8MayMgCuamwh/VUWSq66U2+aliHcJmpCLWc7hJdVw9zROYdOMPIaIVyXGBgdRmNUzfuhd3Fis3zH4X6XWzvGt0pL2Xp+tpj/8iDGWgXWoVyJ9gURCjAo7ZhqJtw0O8WB/XM8+cTjnDz+Jt/79jf50Q+f46//7/+HO++8k7IoWO7lfPoPfp9Pf+r3ObC7w1KvxDuYbUd44MVXT/Clr3yFF48epRSew+96gAzLy6/9gqTV5AMfeIyTLx/nLU+CrDAIm6jU4fp3IDzIod9ssGuJNWTiBFghWTIZXoTKI9KUOLVC6T2FdZTWkySLlKXF5QaJYqrRYtfsbhpze2CmAQ0DZNDPgsrqgOUuuTpFYQyZUuF8KplNepC2SsB3hEq9uFWRrv6tC4IUKUz1/8qFPXhTgteE7NbR2D6xeYl0EaBw1V31wg1sjNT/F666oX7whwAZKig4dxX5YhLpo+CdqQ4yiDyvyq6E3YM+3KslU3xohxaIjQF5+epHUMevy+q9VaNn7RUSeGFZf2MH36zOY/VIa88vnE2EJcETMfjLDnUlBzfEWm7d+/VB1v75rmx+VdUL22a37qrB8NWQm9aabrfLrt0dlgpoxLCwsEC73cYYw1Y/T+UdB/fv4tSpNylMznS7SW6XKS6e5/YH7uK/e/Jx3jh1jttv3Y999FEuzF/kV6+fZL7UeBGTRx3+/ROfo5loyixjVzPEbTnguZ++xpHnfsjp+RV233Q7RmjmL1pKobh5331YIfnVK2dIfHKVRvBiy3f7eUkcC9Caoigoy5Kk06GhYpaWcpwMa0t5UE4iHSgvUS4sfuccOm1CFGOKguV+Dysl7U6Hxq4pOnumyaTDGENeFhRlCWWJtw5pLc1mM5T5jlKaaUqapsg4gSgGpUArEAnE0wycDLsc0wcOMO0cF155jd7CItnFBSLnmE1bNLWGwlD0M1TUrH7TtUfCrCE3Yx0iTohjRYHAGocvPCKVKC1DYusmv7+rVEWD1BaaeLFabbOqkRVILUhFw8bD+h4IwXaXVVW+OKTUrC7Y+klVVyt14ekl3JonGrDKJX71pahc0LIms8GTb5XQwiDBV8bRNfOPukNrSUVUEmP1DKvq34cHgPThIRFeg8QOnshOuKHPrR7fb3f+6sJXj39l47gh8KwszOOLLs1YM93Q5DYmX+mxMn+a478+zt13HMICSZKw2M04cfo8hWoyu2cf7dk97N87R4KjrIQNAZw8s8BPXnyJZ3/wPDcduAMrNFZEOK8BBU4jCPdc+JLth5o6NtMGLheD3EsPITVfV3+bsA6liKG0GFuSe4dM20SNhKjTgVYDbr6JVIfzb0Owq1mLsxbnHM65QQ8DqVSorzaw+nsQEXb1VfWWQRFaF9pWC+UsiQPZ62FKR1EWRNYRoYNggQRvQNRHqoltyBUrRBBgWL22Sz1Qtk9swuDUeollICheYvJrocKYIKrWE29ydMsouE3GrSHWjcDIa3RD3X4G84/QWAR9NP3qk+Ezg2/69aOsPje8GEarwpc/v0MPS7lXMN4IYQ79fh+EQkUJQgi89/T6Gcd+8QuE8Nz5P/z3ANx6663cfffdnJlfwuuYflbQ7/c5+ovf8M47D6BloAvTiB4AACAASURBVIV/e+k1fvTTF3jhhZdYWVkZ78VdBuqH8ppfRP3gEYCU9E1BP88hjUg6U7R3zUC7DQ298TchJUiJjKJLGyjEWqfAsEGnJrnmdAeZaGyUUFwQZPNLFFlOUynSKL2udrYbo/PCBBNcITwCqUOTXu89iytdulmOtZazF+b56Ysv8OWvfp1T80s0Y3jyj/6YP/+Lv+Txxx9nbm6OXj/nr7/4N/zslVdxwKnzC/zjt77F33/jH1laXuHB3/vAyHmFdzdEh6lguwrjsDmnjhezEqwSZFi6GMpYEs92YP8c7J2FmRZ4i/OWkOVZ9WCoDyj8qqRSbR6HdSaE1hT5QIEc7vHiWBUmGp02zV2zdHbP0Zju4LUkcyYEN0txXQOcJ17RCXYstNZ4BGXeo8z6TDUaHLj5PlItKYse/+9//RLzyz0+/cST7JqK+dCDd/GBB+/iyE8OEivBz57/Fj/44Y9Z7ll+dfw4r/3yV2SlYVd7iunZORZ7pzaU964X7XgdJ9U5+GDKGXYeDIo/SvDSY7SEWCOnW8S7pmCmDVKEjAJBKDc0hGFBvDCrNsDa8yxE9d3KyDGI1x36fi0wqjQJ9ZCEIu13SBeXsabAek8pPPF1lPonxDbBjkVeliglMaVDC8WBg4d49OHfY9/sLIuL8/z8Z6/y8itHEbrBgw8/wu0HdgHw8PtuJZYf5cJvf8WxX77Oz1/7DSvdPiJKOXzvOymc4NVjx0jb0xvmFMNevDGjNgusd8DVvUILZ5DNhHa7TbpnFqZbYcVX4Sy+tr+ySkbDo5ciOCeERCCRlXc1CHAblb1hS7elsp8LIFLITovpPXMoCcXKCnluiMX16z06IbYJdizyrCRpJiAVUkn27b+Z+x94B22gZ/bzp3/2Z7z2q1/yo3/5V944c55PfOZJ7r1rloUMVrISFaWsFH2Wl1coSsP0TIuo0aa33GVhcZl97dnQvb3yog/jUqE01xuCtYQ2MOkPpS/1raHRbDO1fw9q9wy0UrwMvtggbVm8t9S+ReH9mjFVcWU7E2vUzkvZr2pHjMGjfdXAppGi98wxIwUL1tDtLdEeCgi41pgQ2wQ7FBLjIVUapzRIi05SYoK0UBjHHz/5B/y3r3+Xl175Kmd//jK7bj6IUQ9x4tQZ/u1HP+a135zkrttv4/bDt7GwuMyZcxdYePM0aaPF/ltuxSI2NBOGG0MNHcZ6U1UdgWCcJUpi1PQUNFOQoqrmIVDI0E9VyAGxSTEc5QlBpgvWN4vHeof1QTn3LqRSKVYJb30KqPUWZwyxBWIduspbg1qYx7jRbr1rhQmxTbAj4YC53Xs5deZNvMn54Hvfwzvvf99gkRkXpI67730H973zN7xw9Bf80ze/y5Ef/RRUTJH3ueXAHWTW8Nuz8wC0pmYGQct2k8BbOaS+bRVmcyNAbJKQWbqSAkdD6BCq5VfDRoZHMfSa6rUSoooHlZS9HKqwrjpe1UlTqasW189pxQqSBjgLZQn9Po6qNeKWfWOvDhNim2DHYrm7gkPS6czSbE+FnFGCxLbSK/jJv73Kq7/8Ja+f/C2ltcSNNlGSgmqA1JQuXxNHudqfVAyCsX0Va3gjo7Z71aidCcKDtw6MHYhiaVV+yONJCDGoQqyGaFzuCBKSKOyou1oJ8JhqKkvhBLGuc6gIDOkcVDFy1xMTYptg50Jqmu0OSRwxv7TEj//l33g5lixeOMu5s6c5e/oMvbygV1jSRgvdbCJVhBMSqSNcaUenlPlV9XOY1IYltHFTnWc1RUr4VXIbxLZ5iBzI0kK/gE4laSpoVMRmioKQWrhWQrucUXoJfojYpAtSnay63QtHEqch+LYOtzShl6szFuxmKY/XBhNim2BHwguJdR4vJHlZcuK3b3Lq5OuU3SW6S/P0V5bZu2cPOm0wNTONj1JyJ8kKg8EhhEIKPVqdHE/65xWjDu2o49lqCB/SrCIvICthuQeNFDrTAyISAiIZse1geSehbyvHigvEJgnJoBAyCXRF/xYoSuhlmH4OxiKM237a0WVgQmwT7FgUhcGrKmWvzFGuINaafftvJok1WbeHThvIOCW3UBQFvRK8jIgiBVIxXBhso5sgYLj71eq+sGecGO4dUJNbrYZKB7GXyMLgFleQWocic620qoTrINJsuzCaE+H+OcIoq4J3UlQPBgmFAVtAXkJvBZa6mF4GuVkTe3c9MCG2CXYsZmdnKT3YoovJSoz1aBxSSqIoYskayn4fmxXkTpFZgZcRUuqginpLTU7COyxrPZ6bEd2NgPXt7Aa5z1TxbR5SqbGFpbi4TGwdMvfBOwo4wkPByu1JbNpJpGsFyU0OS2yhIocTFm8szua4rMBmPWwvw/b7YCxqQ2jwtcWE2CbYsYjSBGcszmqklHghyAvDuf7F0DA5TTGlxXiHV4I4buCjBl5GGOcQQz1J5VBuN2wd0lEXEhg31ibBB8gqEwoPWml8kdPPeqEySOFRjYTCOXomZ7Hob5vYIitp+xbKBXK00mEkWGmwAhCWdqM5IDZf5ojSoq0lwqPFddRDAe0H4XcTTPDWoTZ++yEFL0gbElFtdTURL0I0lcOAtHjvsELy5psnQGgSLWg2UjozHSIFviwwZShTXZQW4TwyStHNNk5E9PoFWZ6RVi3mAoYqwKxZDxvXxsALKRxuuxU6BJTKUcowWhk6sKvqmi2Vlijq4OC6vETdpr3afJ1pIEESYtRc+J7SYApPUWRgDVaCKhPysqRrctJWMmjWfqVQAmy2Al6GPqQyVPBx0lOXIupmOc6W+LIEU6KrYDmtItCy+ptSpXZRXZPGyuC0McJhRYRBYL2kVBojJZFcJfXNhGrtq1JDE3Kb4K2FJLeWZrtDbiGJYSWDuak5+ou/ZGYmDRVeJVjhsLLAyxIny1DVxWtanSbSRQgfGrssdUNglBiEi6pQN0yFKidlv48nRwLtpOqyNMDG33+I13IDZ8Kwkiqp1tQlCoFuBidgRRQ0ZUlXWFJRUvoC7Q09bygAJRRB8FDgNfgI4TQIhXAR3keDah51B3chqHI5AUpoKpJGZ0AExucoDZ0ownm3bWVbeIeKBRC8oMP2vsD1lYovYtAa6RurajKEx5Q3KFdnPYS/lxcRVkiMUCybjEZnFucdy90e1gj2NVOcCu0TbV0mbQS0A9RQrPEEE7wVqEtE28pD51gtQhokto3OyVrlqWt36eFanP4y4s3WHPMyf++bSGRXu1qsCFKnrSpxOAlWhmKRde/N1eoX688hvNZuM9v/urMTbhAKMjjStTYfDh/vMm6OxKG8rc6rCoQbVMVWCKlRNkJ6hXBhn2RI1SY8wDa7jKu2sV146TW+8EI2tGeGz//5QQ5f7YG3wLEjL/LU8XU7Z/fzV0/sY+6az5Zz7KUFXnt9gXNknLu4/v2UPbOw5+AM9xzcx+GNedM3+Pw5zz/zKkc2HPdaYbPfgwveTBnUsPqpb0XY7wV47/EevBc4r/AuConbVeFB79T2VcExwztRqd1qoH5LJyoVfKhgKhKErYq1Wrw0OCkRWGJ7NRWoxwuJXy0oEDLuWS0yKTHSYIwlLR3GW5rG0iotSelASYTzIdZ3k+PvPOfB4hl+sJ7UAC4ucGxxHw9fK2JZXOT5F09z5Hh2iQ8Gsjl38TRHXzgNsyn3vecQTxxILvG9G3z+64xgX/ODysCWWnKxeBlSdKwLNqxQMUwGpcdFOKGRXuCs2lSiuvHhkFajbSA05SSuLoHma4tanSDm8BWpWWnxlTquXdXYeDXbc4eNw8Q2fB0GLTWJNaS2pHSepilITQGmAJMSebNlXbwdR2wXXl/g3Mh3Mo68uMjDj109s22UQq8AFzOOPvsqR69Cghz3/G8VQlMRj8Cg0JUdyOBEKFnovccKj3cqFEH0MV5qBB6PCBLcDm0VJRBEThA5SWQl2kpsFVirBo2OKluhDNWirbQ4YUKPEVGCj4cKoLmdNQ5IrSInXxPewHpJYi3SWhJvSGxJw+XgylDjzZtQYWWTP/8OI7acY69vseCPL3DssemrUINzjh05zlMjpaSU+x7YzyMHU+amk8HnL7yxwHMvLnD04rrvXDzNF76Y8fknD16Bejju+Wts15xwZWqtFw4v3RrvWOhMFDbnw4/YC42vn+hDdifhfFVTbNySx5WPAod2hPr/NtjLnK1sT244KD8wl5N2oLo7KXCyknicXHVg7LQRqr+nC5J3TXiD98LvQHgLokQEFxC1er5KhhtxhcQWFtKx4wu8sgjn1i8mABZ46osLMJuyh5R3HJzh8P3T10ZyeOP0JRbNAj94aT+H79+eGnbsyKsbbXek3PfRzVS7hLkD+3jiwD6eWFzkmSPHObrm/BZ46mkumyTGPf9bibqxjx8kElJ5IEskJZIcfAHESO8DuQ1ILEB6H0of+jrje+eMEhsanVhH7ByxMzjvUTikr9wglTQz6P4mHE74QZhIIULYxU5E/VcUtSlhWCWtPNG5sUhtyZ2h0IZCFaCLkKrl/JbS+uUR22Xbe4ZwMauM3QsceQGYneHzj+3n8PT2bT/Hji9c8jPnXjjNsfuvfCFfeOm1kaTy2JP3XJ7dbnqaJ564l90bJJYFnnomvaRaOO75x4Xw0wzRbAKLokSIHEWOJkd4jydCeY9D4dHUmdjKGwakOPCO7oxRYhGuIHYliS2JnMW6AoRFURV/HJJsrAzhHEaCE5JSSrp62NGw8yAqCVZ4ifKsSbOyElYs+Ah6zpNpj449RB4ii7dg3RbhHpea/MIbr/P0s5vZta4AFxd46ukF9hw6xJOPbUeCW+S1DZ7QGe5jYYOU8tobBzl84MqO/dwGm9YVkMoACQ8/cS+sJ5eLp3n6pRn+clNJctzzv/UI9fpD2Hwsg/sgFZ4nPvNxDt91Jyd/exYVtfA+whPhiMFHFbGpoMpFFrlJH7IbAaE36mhI72gpyLsr3H7LHDoW7Nm7i4N33MLBA/uRQJb1od1CRDGtdgezvELhYHGlz2Kvx8yeGewWuZ5RFF3V+Zfl1gXTrsXx66Bs6dxQMn9obXk+N/RViUklLm0j9nagobE4Fl0OsrVZG7qtiW1zI3aw99xzMIXXj/PU+nCPJ/fD4gKvvXh6HenAuePH+cLiNgzbbyxwdN2u+95zkCeAo8+uleSOvniGRw5c/vEvvHR6w7H3PHBomx7WhIcf288rT59e8zDYSpIc9/zjgsstSItsWBTBrnT4pps5sH8vK72CJG7iCaVxqt87rnqyI0BHbGo8vtEhPbQVmAy6maFwJTKGpBGTqkDcjTTBEcr77N1/KzfvuQkaTZCK24SgXFjAyM0ltizbpgOqwuyazIxrfHwvBsdXlaSmvK8CeIMqun/vrso9bOlnXYoI+ggcAhk3sPnmh9+U2DYjtT0PHOLJIZvZhVFfnk44PL2Pwwf28cgbZ3j62bWLjIun+cKRlP902R7MnOdfXKeGzu7nkQMA+3lsdmGdhHIloR+jpKUZHr0a6WZ6H48eOr1OtdxMkhz3/OOB8LB7ahYpRVWn0KDwCCAW0G5poJZ4ViUDX313hzpDB1CEvPEkgVaqqWXPYGYyCEDrFInDGoNuzQQDe14SaqKnRHs7RFsY2RrX+Rqu/vgVKbvqH+9X/y+qDYsTnqg5A1h6GCQSSYxnc4l4NLEtnuHpEaR230ffwxNXuDDmDuzjL/885ZkvHl8rlRw/zjOHLvN4iwu8sk7y23NwpiLXhIffM8ORNVLbFYR+jJAEOTRz1ZLN4UMzsM4mePT4Ik8cWHdO455/TJBekhChK1XKuZzS9PCURApiJSlLU8WpqWBs8THCR+B1eG6rLKRY3aCQW0hT0kP34kXiOEanDbwOUWsGgVAKRYREYR2UxqMbrbDo+waz0kc1BP3EUmyRSx7HV9cFqiiKLd+/uuML8iKIXNKHEBflfQh18YHUhPL0yj6qnZC2YiQKh0UTX7I2yEhiO/bi6Q02tT0P3HvFpLaKaZ746My2VcaNsWsp7zg4JNEcqGxtwx+5zNCPCwsjCPzQNVj8l3lO455/XBAe5k/PM9tqEU2lSCFIIl2lS5VAThRVOicafOXe91X8ljAg+yGea4eiszsGBIgCvKfXzTDeEzc7gdido+yVtKI2dcI7U9PozjQIaCpoXkffQfMqifHSx68k8WGP6HDMrYSpuhSS9yjhmKZBz+REukHpNy8sNYLYRhjpr1Y1AjiwXZVxhKp2aP+670zzyAMpR9d87vJCPzYSS8ruayLUpOyeBdZImhkXFoGh4497/nFBeglGEBFV2dseeossL56iNCsIWZJEVSJ1JbVJF4OvpDdhMXRvaGK7lPFd6QShI4yTLOUF3cISN6fYG0UI1aTMSzrtGYSD/rwhX8pIZEoiNGVhSXarrW2Mm636y8Wl1P2rOb4YOr5jLbHVz7PlZUgluJLMFySdBvF0g1jH9PMc5dhUGd1IbIvZRg/obHoNQgUSDh9MObIm9i3jlddzHt6KfEY5DUZINHMHZ9jzwpUazPOw0NcgZe6aLPwkHGcdsZxfQyzjnn98EMBUswNRCs5Ar8uZk69z9uyv6GfzSF2iFQjvqpAGiXBRIDaC/c3Qxcmt1aVxwvstVr6XXJhfIm1PETU7WBFhZUxn1z6mpudoprsGql6ewdNf+Ro/+fHP6CRTdJIWixfmUc4N1YbbOKZpc+T+yx2zrNjy/as5vgf6WSB+WTkOdJVNoLwF4dAapnZP0c17LOXLPPDB9/H7/+FPIFY0VANj+lXrmI2oqpIPvTmC2FbtWVeHuZkUWCuhnFvIgM2JbWPs2gz3jFKJt2Uwzzh/3ZK/R1/vjTX/+OCBlaJgRldFyHxOEsPsTIOb4r20Wp6iv4TAVJ6ymtg0HoWTltI5vFxrZBJutG4mRsV7VYGvdVmvMMpNmpis3T8wcG+Vr6i3CjqQzLYsjU6bqDlF30gWM0CUFL1FyvYMWU+RTjWZf/M8z37rCN/66je5Zfet7J/bx8Uz55httbasZ7JVuMnlYOvzv7rjO0BFgbiVo4pjC1kXEg/C0M267Nq3izMXTnHiwpssLqzw4Y88TuO2fZhuD7bQlLXwNevfgBiV8L6FYX2kwfwKQz8meGtgJeTK0GgIktSB8xSyR24u4M0SkTNI3wsBuwSpzVUxbB6NdyB1HpLohwSjUBW3Klvoa1V2PbFVkoMPlUSElxsJzMtAdF6MIDYJGKTIqzSfTbClMOm4bRoys4Lpz9OKpjE6JrMW5feQRhFpM4WeZVfS5sTPj/GBu99NUySIzLFndj/GXGLdXl8T2VUd31e9SMEjpQpBuk4iZKh64oQjnZqjyEv27L2D6Ztu4dhvfktjKqxk3WlC1lubnjUEfcOSGqMT3rc0rG/bjjfBWw0noFBQKkiEw0qDlyakVLkcRYGihyJHVcTlCHmjeFXVISuxYrUKm/Ahl1R4CV6u7q9i3AfFDwfhIjbEiVV1IuRAsateexla9QHOi1DRF1nF0VkEfcQWIQdbQXqHwuKr9CqLRnuP9HFQxeokcQfSSbQLPJIIjypDHxZpt6pvcWPDC/DS4gRBpfYS6VT1t9NI4ULwsQgPGYcNDzahBvY5t4UNcKMkO52yZ92ucyM8d9vBKA/gnpnNggBHJLwPYtc2Q7DjrUUI/RiNysB+nTDqem+s+Xc2lJNV2Z+wKVerNW4QNqC8C+lLWATlus1UqVwGGQpQV58twyhKJAWCAinK6nX93eKG7wT/dsZGJboitjWS0jUJExhdmWPPzCb2tVEJ7xdP84Uvnr7yqa/o/K+V53C0Y+DSHs9xz78zUKufap19flB4UZiN+4Agc61axgZ9Dmo7Xv168L5c+/7gzQmp3cgYYXuc5p5D6/ct8IOXtshfuByMCLLdSgK7nIT3y8dm55+M8EBWnsOrxijHwHqP57jn37kIvTODxKYd1eYG0ppywbumvK2qhaxuYlBBxCLxQ5vduIlyaMuHtnJT+84E48dIp8rh9+zfqI6+8CrPvLHdaRZ55umNQb/3vWczo/6oWLqrw7kXTnNsxP7Dh2Y27Dt6/Bowy2VmFIx7/p0K4SGqVc/1m3ehYKML4SIhuzConMGKZsNrz4jNrW6Yoa1Ys0FV6HCCGxKj/bnT+3jygYUNuaJHn32Rc+tyRS+JxTM8c2RjkjeHDm2ayTAqKfzK0rlGFTzcJPTjOkXoj5I4R9oTxz3/ToZ34IbIZf1jWrBG7VzNLw2NQ+os1bUY/kaNOmp0+Ngj9k1ww2DTMJi5++/hrx7YuBDOvXCcL3zxNZ55aZFji/noJPjFnGNvnOGZZ17kf3t6Y4UPZvfzV5vmcY6yxW0Su7YpQv7oehx98cyI8w1ZC2uxwFNHrkJqGtmXYbPsjXHPvzOxWohxaBvUPKtKTHs1yFQIPeLjoS3CkuB9OrTFeKJqq8JKakVViGqrCNIHt8MENya2zDSbu/8e/uqjMxvUUsg4+sJxnnr61XUliyBUbX2Vp54dQWjAnkOHti5ZNMoWtx0V6sAM963fd3GBYyP4Yu7+/Rs/e/z4NlXvnOePjMq13b/pNYx7/nEhjmOKosB6i4rjweuyLC8jwbrOvxkVJBtCBkonMD7BkuJlC0QLK5oYmhSugfNNCtckMzH9MiIzcdivWhB1UOksmVXML+cs9S1OpajmFCJuklvodrsURTHIMLDWUpYlxhicuwZqqtagFEIIhBB473HOYa29rODYJEkG57dr1y5mZmYoioKlpSWcczQaDeI4RkoZ+ktYOzjvrRL4axhj8N6jtSZNU5rNJo1GgyRJiKKINE2JogilFFEU0Ww26XQ6tNttms3mZVy+xntPWZZYa1FKQVR1V77E5V/y7OcOHOQvn7yXzx+6SjVmdobPP/ke/vISRSavOHZtU4yShDYL/QhJ+utx9NnXeP6KBKdNav7P7ufJLaWlcc+/Q1GVtQnGMVfFN0kQGicUOpnCypReIZlfccyvSFbyhMJ3INpDwQxWzOD1Loh24fUsRnTolyndIqH0DWSyi8bUTUTNOYxo0s0Fi31Pt3Ag1YBsvPcIIZBSDrYbBcYY8jzHWkuapszNzbF3716iKCJJEtI0JUkS4jhGqXBNl0OczWaTKIqw1tLr9VhaWmJ5eZler0ee54P7IITAWsvKygpnz57ljTfe4Ne//vV1vebLKw0+nXD4sXv4T4/BhTfOcOx4xiuL2SY9DyrMpuyZTnnHzJX0PBhdm+zK1NBVjMof3dR+deAgf/VAts6umHHk6dc4/8B+HrnUNYzsORDO//OXU1Rz3PPvMDjhUMKDMoTns672SywKT4QUTQpv6ZURmXF4EZHqNlE8hU7bSKfQQiO0rKJ2LaboUZQ9jM3JnSNpzNBIFXhLlq2QdZfJqzWfKAferJFyVCVhAddGarsKNJtNjDEURUGv18M5R5ZlaK2RUjI/Pz+QprTWKKXWpFFdKolfSolzDufcgAjr4ymlMMaseV0/BJxzWG/oF8vX7dqvuEvV3IF9PHwAHq5eX9OGySM8eVelQk3P8I7Z0+uaDG9e9WPu/nv4/MJr67pEBbX76AsjukQt5lxY3KRLFBDKe1/+vRj3/DsOwlB3hQeHRYXu6misTyhzQekakEQkjQYq/v/be/Mfy877vPPzLme7W1Xdqq7qbjbZokk3bVGibCWyzESRFSe2QyOJgQEymB8myCAIMH/BYP4O/w3zwwSDQYIZTGBkl0XB0lijRLEtilrYFNlbVdd2625ne5f54T3nVjXVC7ubdHdR52lcnOqqu5xzqs5zvu93eZ4+WW9E1hsSRT2IMtAJRCooP9oaXczRyymmmnNwuEs8HMLGGihPOp1QiSN8XBFREFXHUC9WSzKlVFgu8exJDYLCrRCCKIpWpNuSmlKKLMtW+9zud7vMXS39HoLlcrmKUrMsW5GjUgopJTdv3lxFbcH8OpyjNE2Jkk/XIO+5st/7xUreR3TXHhv3E6GE/Q8mHL5x/yjm2tdf41+sf8D/9YOPLolbgvmYH/2Evp7P+vPPC4IVXY1s9B1sMwYVZgwiLDHT0hOlA7LRNr3BNkl/DHEfZAxeg2r10Jp8nTbQXwMxQEVzFnfn9MU6cbQFiYZonVE6xlmLFAvY/wlmUd2TUxNS4ps8mHiIH8FfB46Pj+9ZYkZRRBzHCCEwxrC1tbXKrbXL1bIsqapwTKPR6KHvX9c1WmuiKCKKotX75nmOMYaXX34ZIQR1XTOfz5nP52GETErSNKWcLz61Y39+iO1+lbyN9SfwxPwI7tdOcbzLn32488D2kc03rvLPr64/vjMXfCJO7M/6888LrHRYYYMXAiq4yXuJQWFERNTrkw4uMly/gh5fAjUkKMnoYLpbhzwZ+BD5eRNMCACvYywjlnXGsIwh6YHOYG0NiQF/AsUe2s4QRXEaoTX5qaqqSJJn+zsYDAYkSYIxhslkQlVVq5zYYrFY5QHbqCuOY5IkYTAYoLV+pIJumqYr8m7JsCXHNuHfFhTiOCbLMrz3ZFlGlmWczD+9Y39uiO1+RYNPRi7pfiKUH0P1Y22NN7++xptfL/nJX0z48QeTxk7wo09MubAR9vW1qztPT8TPy+c/5/CNJr6XQT7c4rGeMzMDETtXPoeIt5DpBVAbBJX+RrW1FTpsBQ7RQByGrJMUKSpkvE5uFMczy1rskWnGqgrrljBYg3wfpdSqgNAm3suyfObEFscxURRRVRVlWaK15vLly4zHY6y1HB4eUlUVeZ4HxyghiON4VUx4FLH1ej3quqYsy1WOLcsyNjY2iKKId955h4sXL7KxsbGqcB4eHnJ8fIwXjvXNwad27E9NbJtvvMb/+sbT78gn9T6f/HsnXHtjh2tv7HySu/QcfX7Cm//oS6uc6fPzXg+HoC2GShwR+ARPhqWHJcOIGLVzGeiDi8EasO6Mnhqn5LZ62PCQJVCjUoN1JfOiIlrEDNI1QAbLt/kUsm2IjjCiohYFiAiDJPc1Cw+ZlI3kUru/p1+fu4hrgwAAIABJREFUWm89IRolk9W7NQflmzEvJxwf7H7AcG2AUoredo/Pf/7zvPXWW1x780swhvLdKfv7+7z33nv85Mc/5cMPPuDg4ID95QF2bsniYNfSzsmelYdywuF6nrwoWZgFFRX9fp+ti+tcvnKJ8XjMP/9f/gWXL1+mt70BC8/P/upHfO+73+NHP/oRh4f7lC4HwAqJcg7dGEWLRusunDt/aqq9qnzTfO/BeG4itg4dHgfCSbQFoRJgwLxMWVYZIhkx3HmB3uYFKBdh7koCaLC901pDe5E2aTbUFMQMmAJLoOJw8v+xPtpi2H+RQRZDHYMfgk8hHYHVLOa3Oaxykt4WNvbMF0d4ETO89AKTYoGWngxBDMRegvVg2jaVj5GD06GfS2tN+09qh5YaT8Rofczu3TuczCa88NIViD2HxwckgwSlNGIoee/mddJewh/+9ltc+4MvBIEFAclXRlxhxBVe4Xfs71PdLflv3/8B//Hf/wd+8L3/Qm3mvPfT63zhtde5+uKL/PAv/xKJ4JWXX2H3eI/r+Q0m5ZS4H/H6b77O7/3B3+fNr73JaKeRrKkJRZkCkIJXr3yed+5c5/q3b5OXSy6+uM07P/or+jrj0vgSxWRBQsQoGzGdTBhEayhvAokJC5hGbldgvMMb98CbQ0dsHc4lJGByS6QVqIRIrNNPN9DDbbLRDgw3CEqPEqhB1qxE8isCmfWaLTOqxV3mi1vk1R7OnoCo6fclaSZIYwlShIKDjcIF6yOW+3MmyxiZbjPYWiPpgZgOmS8PKTF4HSSQrPc4b/HOI1q58E9gGssYh/UOIRQy0ngREvqlrdEyIlvvkYxSsmVGOkyIxzH0DQiBqQr0sIetwxkSKcQvJnzl0ld5+fMvs3tjj2/+u/9EMkiZHE6wt66TDjIirTmYHLI/3ScfGq791q/xu7/3u3z9732d7UtbWCwnxYS9gz2uXr5KLOOVTh4aSm2olKNSHp8p1i5u0tcZw8EIFxliI0mcJo80yvvVnK/0LkSlwoFQuC5i6/BZhENinQ5y4SLCk4BMcU7jSodc5pRmgY41KhmA6AW3o9Zk2TVbuWB+eIf9ww+ZLfYxdoZWNUp7tsZXSZMhabwRWkO8B18E85lqxp07d5DKMb6wxXDnIsRwIUvhAKryJDTtOoX3BuskxhkiR3B9Fqvk3hOjTdBLKVdVySIvqKqKkRrywY2fk41Sdu/ussk4JPqzkPfTxCBAJVAvHJGXgQ0UbL2yzdYL26z1R1zYvMC//j/+Fbdv3+bVq68ggIO9u6T9jP/+n/13vPKb1/jyV75MMoxXy8N+2udzVz6Hdw8/vr29vdVxHBwckLkEQUydFxRF8bGmEx6Ejtg6nE94hY6HCFKc62N8QuUU9cIwrU9wJycUbo5MJIP+GhtrAp0Mm943HQhOzcEfslzeJS+maKEYjXYYDHshgR6lKBmD7oFICESUU9dL8uUx1hv6vSFr61sQD4AaelsM+jkLJzBOoqhwtsTZEmMdysugCrLSdHuItPgjYIzBGLNK+kPoXfPe0+/3uXbtGqUr2DvcDaNr9sxnxWcufeVZFiWJCn1obUrrxS9e5a3hiA/fe5+3v/l2sM85WSC04m9/7Wv8j//0n8I4KA1UZc3R9AARCzbXP17JL0xBXOJ495C7P99lnKwTpSOo7VMXXjpi63Au4YVEiD6eHsgRkdpExZsYlVIIR+lLqtriXYn3nkhnrMdjUBH4dRA1qAOo7mLMEUoYsmzI5niH/vp2aO2wjXqIEIAKER8Fy/ouJ4sj1jfXGa8PQ3U0eLsT3JvGeKdYWKDOAYF1DmmhdpZEiua5T6dx2HbyCyHQ6nSuMooidnZ2+J/+53/GT97/Mf/y//zf2T28EyK2xrXGFzmin+E9CC3pjRoiaUdvNWBh9OoGf/gP/5CjoyN+/rP32dvb5Y033uCf/A//BLRYBZ1xErGzvYPFUpqS2tVk+uFe8X/0R3/EK6+8zJ+//V3+w/6/JYsyhoMhhpJeLyPP8yc+Nx2xdTif8JraKaTsESUbRKMrsP4iZCOG0oCdcTTPWJZHmHpJWU+x+QEqkVBbKE9gc4I1u3h/QiQVWZyRROtgR6FAIGLAgMlBWlAGz5KlPWZW3GX70svojU1IEijzUHmNI0SyQY+IYlHhrQTncc5Q25ArCj4KrR3dk0ds7ZgS3DveNBwMuXr1KttfepHShRGqtkEWYyFSiCTBmBqhNDoWp5oCbYVYAgsgg9e/+pt8+Z13ePevfsg8n/Pa51/j0t+4GloCJb+woo51zGK+eCSxfeMb32D71zap5yXf+pP/jBQSay2z2QytHz718Ch0xNbhXMIjkLqPEGvIeAyDHcg2w1SBchBrxplDTR3TaYX3Nc7nKJWHSMPNobrJYn4LYwxxtMmg30enG8AoFBg04DSYKCStlcH4gtIeB8L0L4YkFRqspK4hSvvNxa4R8gSEw1FjbYFydbCP8SDF01cPPjry1JLcaDTipZdegjpMH+zu7nL37l0WizOd/lKitcTSBHECnPGYvMKWFukESZYFkluDq79yFSQM1wa8eu2Vez7XlJbc5MQ9jYoUAsH6YP2RObayDBFrkiQsFgvSNMbqQGxJEj/VcvT5kSDo0OEx4IQkzkaodATREGRGaMBNgQQzr0OpjxDJeAw6tiAriA2MYHH8AYvFbZyZksSCbDgCnTbtH4Qr3kJtNM6GUKb2hsoXlK5kXizBWUCCiBAybfYjaaYcUjwplhiPxnoVanyf0KRVO3DfElqrMJJlGePxGCLY3t5mbW1tNctJK7G0XFLbCo/DEfxVZSyIhwnZuEeymUEK1cESSugNM1SqGW+N2dreCtFdMyOvU8VwNCBufEIdjso92sj6xo0bYV+a3N9gMGBjY4PhcMja2tN1mnfE1uGcQnJzdx+VDmDnSkje5y5EWCTo/joYwfHRlN3dXU5OThDKAzWIHLf/AR9+8GN8nXN5e8yF7TEgoLKngrklICEaaWRvgPNgvWOwscZLr1zl1u4tbl7/KSxnkKXo4QYhzItApmzsvMhguImKeiAjoiQmThJUpD7qMPNEGAwGoZqYZavO/+FwyIcffsh0OgVYqWxUVcXGxkYoGtQW1UvQSjakFsjtFxqWHcTbPchgtpiGplzlmS6m4Rw9QDJPIonlo01Hr169CoQiSJZlzGYzptMpQoinyq9BtxTtcE7hAScltlWmsM1IVPtDEtB9dDxAyJg8zzm6u8d4DFQLTF0w7GUMeylJrw9pGowqa3tqC98+CFshYmTcI/ZB8mjzgsZUFTdufsBgtEE2WCNKUpTSYbkrNMgojGlJgfcOrwKN4GvUMzaDcfhVak02UZtodeTO5ttE68AaFq5emF9UVH/O0BFbh3MJJ8DHEqslSktAhWitveBcBDKm1x/R743Ilwfs7+9TzysS0Qe/YNQfMez1oDcMBGQJcuPGhw/4aARDTKTXcMoRR0s2e4LjuxPu7h9zNDthvPUCW9sXybTGVQYpNUJJhJIgwxypFwYvarwzz9zlKnTSNSNYyMZX1SGEDIKdZ9ZzxtUYVyG8xJ4ZbXpe0RFbh3MJL0BqgYgA1XgcWLG62ELQpen3Nrhw4RLLE4nJl8znSwpnkCJnYyMN1U+vmyjPhBxcVIFvEtdtFwdBQUTSJxUSEffQVGy/oLHScXycU9ky+CGoCKkUUIWtApQAZ3GyxlNhRYV+xpefa/61/NXUV+9VI25+ULua2tUoVHjec0xq0BFbh3MLh4ibjgzVzF22ataibe5XRHGP7QuXqAcJ+cmU/GRGMa2oK0udSIzyaFVBWoMogTkoTXgzHWSNhMTj8MQ4JJ4ETQTsghZcevEyljvMlxXLck6vN6RN1IlIBALWDm8dnhpLgRI13Ncl668JIjSsNQvjpgNPruomoeXDhzuIc9S2oramqfLa5z473xFbh3MKFyS9IxpVjmbY/TTIAC9RIgbRI+oJomRAX0848TPyE0eVz8jxpGaOjByoJSpeQs9CthZaRwgjW03Y1ThYhSXcfDlj0AszWqXJmS9KevmIeq0gkoEqlJJI5UGBcBakbVpPak4n8J8NQn7NN3TmThWcWgtCIZv1qsGYGmMqhGrymF3E1qHDJ4+wFPUI3bTKyzOSNiKIaMQyCpetby5SlaA2NhmbhIWQ5DODLS2zckntllgxIepNGa4XpL6AwQUg5MZqIkwzXwlgiZtZxiV5MePg+C5VHRElGiUleZ2TRSoUERRh/1Q7QmXCVrSx0rNCO2YQrATbrri2r+00XxkUgWtnkdJgu4itQ4dPEVI0Cq6hqcorgxA6FBZoBuVtj2o5I9UCnTXNu6Mefe+pij2sKykrwzKvKa0gLgu8UFih6Q/WARkUOZxBeoNDgVAIuUDKGCiYz2YsJxN6vTHbowxJReJyQIGvSHyFpUZ4s3Kg/2SYwYRjF4agAuweUJBoRwnazwyRmEKimogt8Jhstu2olATv8F6ECqoXWAS+zb2p5tHoo7lVKdUjUVhcY0p9uhtB0t3jhcPKQJBeOrxwZ7TkTlthhA/7KrxEeAFOhvvYI85fR2wdzikkJ0cLNi86ksyCX1LWnqS3HeYfVShuCtWjP3g5BB++DI+shp6gz89YLub0fMTOcAfn+xwcLNnfP2Bvb8YXNy4BDlREHGnCOIIDDK5eNNpJkFjNay+9jBISe7KH2tpEJhYowZyQ2gWYGu9Aiwh8Fkaq/McYGzKnw+7hn0AaB8oTiyTMvGIbcmvmm0Sr8hv6h70TRDplNBwHwtIhk5YvC1zsiVWMFhqFCuepGQNryU2oGB1nRGmfWEfoOIMYvHaU1GdWpYEiJQqBJGnvOU1gamo4nk+oZMn4ypjcLUBB6StqWZOICCKBjoM/Q+jNk6gmX6qcDtVqCxodSO8B8kUdsXU4lxAeJApn26VdhVQxq9wQBJFaHxZ/IbBImq9KEJp4lDBfFizyJdlgnWS8xqVkAyVnTGY18/2DMNcpJSpWxJlCRRK0QwoLZGBjhEvAFJi6YOEOieslZFGQOJofUk6PMMUSLRxCgyAK/gpPnadqVWXbyK3tSmtPUlDQyLI+3gsODg5hBnVdIlLJcLyGJxQxRBvVOdGIjsg2+Apre6+brcA30VKNxWKaw5Co5vuijafaRufm16HXQGrJ0eSQg8keron2nHA44fE+eI21EusQ6hfOC6SXCK9W7/moU9cRW4dzCy3BViXYEmQPrUDQjjiF5zy4wV9BNMRUiuWixI91UMVNM7b9EC8nnJwcYxHBqEVBnEkGw5T+qIdKMkLYAqgKoWrqyjFblBTLnFgZElVRFyeYcoakRCQeKQXCg8OgPu3LLw/RXmu3F0URZBANkmZkrOlZQ+CdQzgfzotszt+Z+XxJOJdhSdguZQWmIbF2GSvPPBdoA9wV0wyHQ7Iso6zzlRFM63QPrEitJbYnRUdsHc4tIiEwRQ5FDtkgGE5RI4hO7+hnb+3tteIleI2fG+pKI+kjRWP04hUMh+yIhMPJhNp5yjKnNAX10iF1TTbUKAaEmdCUJNPgEko9pS6nuHpKaUuMCTpsHkOsPF5JnHL42mCdJZGf8uUXs3Jpr6oqzIqq03NSL0uMqBtCk2gZoaPo9FydeQgnED6QmGq+p5DohsoCuYVYTZx5vSvg5GjGxuYQTCCu4XDISA3uccmCU1JrVUqeBh2xdTiXEDi0EtRFTr2YEqUbQVqIGuktCIX9KKkJGhMUCV5xuF9gq4w0TlBi0CiJi5CgG6+xmaV4U7NYzpjMjijqJc4XCNkkjXwfZErcGxKnawzqKbY6wdQTsFPyxR62rvB1icTitcdJh8FgncGLT9nFSgWnquVyyXw+P3WdmjkKm5Nu9YhEFPJpbuWScvpwp1vl21yXRHrZ5M4kkQwdzO1y9J7XWvAWkigKbTkGqjJnuVyA9Ctia7fAPcR29vuPi47YOpxLSN9cK8USky+IfEVgphLvFVIMVgHaL+RjvAQRYyqN8AOUSPEuhsKH94ibCypLECJikAoMOWa6JFy1TaLeJiAyUBnoCBFpdD9GuwhIEHfnlMWSCom1vmnKtfhQWP1rgXNu5QDfquwylKSy3zxD36tm0pwCagfR6dyo8BLlwkO2hGfDdMcKH4nyAFQPelka/p8QfE1dDXha3mqXomeXoU9LbM95N0qHDg+CJxLg6gWmnIGvCXIcJfgcQXnvOONqmF2GJi0fMd54AS1HVIXCVAqiPvQGgALb9pk50AKlBAiHtXUjsyOxVmMqcIZg8deaBkgFMsLL0KVfmYqiyinqMpivaEWUJp+YfNHDEOS3N4miiN3dXeZ3ZthJDR6qozl+UZ5GWGcIi9qffs+xIjXlBKqpTK4ehlVrHvb0NeaoCmKVeXjf2a0Zt258iBLwwguX7ktc3VK0wy81BKCEQxqLqItTYvM6eAqQNP3zEav7d1vlawgo3rhMdHDIyfSIuhKkcRqepxwsptBLIBJgapw3zcUmsDYk2a2RuIb/lLBoWYOugiOWrDC2oKoXFOU8tIc4Saw1OoqIVQx5/amfp96ldba3t5nP53zrW99iWRYkacznXvkcGxtDhqMB25tbrG9egFSfVjGVuofwtBUoLxpy0/faNfiPbBu88xc/xNSOg4MDiqLg9u3bvP3220ynU7504Y2VT6m4jw1hVzzo8EsJ6R2pVuQu52DvFpX1jH/ldRho0JL5fJfB4CJBcSxi9aduPKaukVWF7A3Z2rqM9RJrHRxPYW0QlmWjAQhHdXzAnd1bLIuC/rDH1tYWvcEaEBMn+jSqUTr4KUgBpsDP95kc7SHFkn4vQjFEeYvwDlPWYCHz8tHC4A/yFVWKxWKBcy5MQGhFZStmsxlOBbFJACy89dZbHM8n/Om3/5Tvfu/P2RivMxz2WRv10FLRTzO2ty9y7dXX+I0v/gav//rr6IvD07xkCeWiwFWQxjGDuBdIbQYMm1N7Au/+8B2+853v8P3vf48bN27Q6/VQSrEscm7fvs3x8SHb29v8zt/5Gl/+yt/gpVeDHttyuVxpsMXrO1y8eJF6+Wihykectg4dziekq0mbFivlKlgcQ9IH7YljhSfH4xF4nHcIr0FIlI4RwoJYAgrvBMY4MGekhISDfEFZlggUSZKRJkPiaEi4mqPTXJJqnk8J1ZTi+DaL+YdIShQV2hsktkm+N60RT68zuYp0WiFJS7DiQ4rTpVwPvvzV36LyNS+89AIf3LzByXTCcjlnOZmwmM2ZT6eY2vHd0Xf45otX+dXPvcr29kX+8Vv/iO0vfA768Buvf4m+Sjm4c8hiMg/E1gPuwre++Z/51re+ybvvvstkNkVrRZKmvPPffsj6eIOtrTHXXv1VNjb+Jtd+7TXefPNNfv2N11fs0+/3GY1G1FUw3snznHJRMBgMnvjcdMTW4VxCeMAYMi0QKLwrWZwckKDQaxeI000seTArtgZ80piIx0hN8CqweVhyAWWZU1U5Me3F5Jke7lPUBq0j0rjHcDBGJxtAAj6imCxIB/1mRnUJfk5xdIOj/Z+TL28xGnikL4l8jfBuRWyyWS6LVV/EE56DhtjquibPc2Qk0VpjhKeqKuoPF0RX+rAGv/2Nv821X7/GZDZlOjthdjJFO8fseMKtGzf58MOb3PnwFocHx3znxp9RV5ZbP/uQv/Xm1/i93/19pocnXNi4QC/uo72EGt7+3/4T3/+LH/D2229z/f2f0R/0+PwXXueN33yDKy+9wLVrv0o2yBhtDOkPBqS9BEbJava/PC5IkoTj42Pqul4VEaSUnf1eh19OCBzCOiIVo6RmbivmJwfk1jJKEuJ0iCJFCY/R4KxDtOKR0FRGPcQKqSAvc8pyQcxGKC64muPjY1SckCZD+oMxWW8LVB98BC4hxjTpuxxYwMlt5ke3qJb7SDcn8hLlS9SK1GRTXWzKkPLJHaogtEkIITDGUBQFqUqJ45i6Kjg5OSEa90+v8AzGL19gLC6c5hqbEVM8cFxz88c/4/vf+y/81+//gA/f/4B3f/hjrr/7Pt/79vfopX2yOOXi5jY337/B/h//K/71//N/UzvLla3L/INv/H2+/nd/h9e++gXYZCVIcI/rVVNxdQc582LB6HNbYIN8eRzHOBVGx7y1RPrpqKkjtg7nFsJZUB4pHdI46qqgRKIXE+L+KLi3o9HEeKVW0dnprLaDWJKkkvmixtgyFCGEhOkJZZnTi1N62YistwnxGrgEiMBJZF+DXwBLyPcpjm/gin16qiTtSaTPUdRoT9MmIcGdUfoVbQnyCY+/iW689yvj5CjS1ItZcFk/s5JzhzWHk0MsHusMxXzJX/3599kcbXBhvEk/G5Avlqz1Bly9fIWejJlOFrz30+v86C/fYdQfUZcl0gq++2f/L++99x4qSRmMhuys7/Dipaus99cxe0um759w93ifzQvreOHRWcTaeIi6NIQUZJYxEtmqzaTf79Pv9ynmS8qyxCxLelF22p7yBOiIrcO5hPQEOSJXN6pFDonFuIJiOWVycsD61ojGQ+/0hc38qLDNsHiqybIoaEuKCjBQGg4P9tFakya9IByZDgKpnVXclQuwc1juYabvk892UX5BmliyRFAXJdpbVKNIEVohZENsDj6BXjbVej4Qigwq0iyXS27evMmf/st/TzJIKG3NnYNd7h7eZTKbcnd/j7u3d4lySyIUcZwS61CpVUKH8VMvcUYwyAasDdaIlOLm0QmuOmJz8wLj9U3SbEBeFvz0nR/z/nvX+ZN/82/w0jMvZkwXE7wGKwwykgxGGVs722xtbzFaHyKzhC/+1m/gLHz77W9z8+ZNRn5AIgOhDQfDlT3fk6Ajtg7nE618tTXgPQJBpAVOOspiQX60T15rVLrJoC/J4o+Y9zoH2oGwxL2YKBZIKcJAebHg8Gif0doFer0BZIOGzCIwaqVWQZnD7BbF5CZ5fhvBnDSyaEpcuUD7GuUa5yzftk/IMEy+mqp8uuVoWzFtZ0GFkiyXS27fvs0f//Ef01/vI2PNolpSuxovBdPZCYd7+3zltS/ic8Pk6IS6KPEWYqVJooRIxQinWM5z1vsjtIxIopR+mjFeG5NFPfr9NRZ5znwxZZHPmZ8skJEgSiIujC+gUk1NRWUKluWC69evc/3n19GxQiaKP/nmv2NjfZO9n+8x3z9hY2eNJE6wZfULnqmPfV6e6tUdOjw12irk6ddBn6sRk0Bg2hJi0zPqRYi6pBZ466i8xSmFVjFWOOp6QlHnLGdT0tE2sS/orVcgByDSsCQ1SxCLIPuTSHQkEEFKAlcVLGZzdrYv00t0IEBXhNybyRuSq2H5M+zsOvP5bZydkvVqIl1hXUFZzOknCtd6ojiC2CQmkJsAUDhPIEzfzKmuRM5kyAPe74wJF14rJELGSJWgVIKSKQiBKSzToyWZHuBKwXKaczKfoiLNxuY6g/URm9EmLldERIwHa6g1hUKB83gLznk21zf52U/e4+7ehNHIoXSCjjN27+7z7rs/IU0G9IcD1tdH9PprxN5Q2wpjamrnOD6ZECUKlWi062FsgbeOWGfEMmE22Uenms3emPH2Bpe2XsDODUeTCfOTio2NNaxQIdhtNN9WYqKPqLl0xNbhGaLNXDfS1KIRIBRQK4+TTTwjWMnlOCGxzdB1pUKk5lF4AQJDJBxaSHrUGDNFFhPKvQ84OenRy0ZEgyGk/dAWQgaVgHpOksXM51OO/+IQ7z0ba0PWxusEUbFZWHY6CdWCk+MTyuUdIvs+WkyCHpwwCCyVr5DCorMeVdPKL0VQ0RXeAgX4EuFjtO/jvcS5Hs5neJ/ifYLzjSQ5CgzU1lEbRyUM2guENXivcFbhRMrhpCRJNpjOQtv/r/3ql6GCVKQ4CzFDRv2tECjOw80jJkN5ifdhgqr9fZwVwby1nNDvXwCC3SqRZlGF39fVV3999RusgbppNnayIWbvGMQpeIcvA1XHbStNAb70XBCXcLcdmesjneLo5hzlFIPhDiAxQlEJcNJihMC0KskrPHhwqiO2Ds8M7UX0iz1drZKqQzYaY07eO5dtvQgKuh8Ra1TegXdoDKkSgEHYJaqY4u0h1AnEMeghjF6GQmDLGd4sEK5EhQHIoE8m67BkrfIwYrVcsphMmE8mlPkeW6MZSkxDCCl8s8T0IfISEt9839L8vN02+UHpQDRaY76pmIYhc9EokLTqsa3+XHMp+/YsNUvcBqGT/9MdQn1Uc4p07ec/Yj9Eo5InHMpphNMIr5CN7ltQQdaE+re853x8nA6Zjtg6PDOEuUPZXJAS6YJWmRRhskB5h2iGEANlOAQ+LEl8EHiUD1GhjaII5xzWWEztqXNLIQuUqvGiYmAGUHmqPMeVOdLWCO9DtVFImOyGNY/31HVNWZbkeY4rC5StkE4hSFmZnzzGVnlQ3uAwOKERlEghkMSNplw7gKmRvtU4kysiVE420e05HfdueF42dhXSO4RTp2NW+ED+Psgk+aZlZiWj9Ii374itwzOB9CDPSuCsLvZQ4QyRlw0XuTCNpr4Md/qGzIRLES568GfICJzDGYGzFudC7s4JhxAV9niX2hpcbRCmJnYeL0ALBUJwcmcavJua7yshSZSk31coOYB62hDb40O5oHwbnAEkkBKyXDWKOuj9YFezr8oFa1LlJdLZIMbR9oadRzQCA8J7JA7lg+mO8IH4RRPVKu/BO5wP5Hc2YpNtFuM+6Iitw7NBQ2rKhoQ1tOoRYe5cu7CkDBFbHaI10VYRRfN6EO7BEYtoJqSUa5a7Qq3UZKXyVLO7eCqE9ysjPCEkqlGVrW2F8x7vgjWdVopIxcQ6BqmpS5D+wcT6MChKECVSVGgvEZRor9A+RrUSTO2F7Bw6iIygm2NWQuAd3N+85XxA+JBckF4gvWvkv5sCEjRLUxpia292nPYhPgQdsXV4JhCEfIySsrmAZTNuFIqPAh/u0MIiMY0DEuBlk3sxYaj8Ie0S0oc5UUHI1QkhUAo0hvinAAAH1UlEQVS0FiAtZjFBywohFFKClBohmuFP74gHWdAkMh5nKpwDX84wlUKgiWQ/LCwbncbH2QafgqBIoojwlCgkQiQhz9dErDQXumijWSTSe5RrbAlEIAR3zrb4sAYNUZpcpR5AIJpjawlPeI9tf94mWQnZtwehI7YOzwZNL5dwqkkKi9XSNBCcCLk0mkR789cscFhhQNQIkXMfxZsVtI6w1uK9xXuHc8FCzjlJJGs0OYoKKaKwzmvt63wTGRq7ioikMkjv8b7G1h7nFSqTyCZJLpv9+Ljb4DpfwyqHGKqqsvk6LENZRW2tZ3xbSBDNuZCrwoI7V9twnl1zDA6BCETlZVsuCH8LtM/zq2ju46Ajtg7PGLJpSpJA64SkCZdAUyEUTdLdt/1fzfJTljzIfg0AnSCFDQl6V2NdyLMJIah9TSYNUjZh4sqBxDX7YymPD1BaoFUc1GSVRmgVIj7vG3Jqmm1b8+OPva1Pl5EN2Xna5t37I1C7O/OUtv3hHG7P1rhXN5OzNxZWebjT7ZmE4kpb7/7oiK3DM8NyUbB+MQrJIx9RVDVCR2TZAFKgjvHChF41YfEiOJYHYpAgTXg8ALXNwxcaIh06w1oWEV4hXdSQaENU90QEkmQ04rTPrt0GWaAQNtV44RFePPY2eM0JyEYw2EbJIXLiqSuBaxt1BWHHUx3SSkrSS/tEWYhsDxezsLSFc7cNCdCmMIBACodvza9leJ51hihVZOs9vvuXf85v/72vQm1A6sBcVbcU7fCcIQRmsl1TgfXUzlNY0KWhXwimixopwnLFC48VbcNHWDYqcsAgfGh9eJytBLRt2yceP0fmhMfLCif8EzR7gHCC2GqEdKi6pFAxx1PBSaVJc8PASzCukd6uMQqsdCzrHHKLBPobQ6zguciZPXaOTbRLcIf0GuEaQ2Qfpi6cgDv7t7AW3CAcuxUOTPCERfiHBbcdsXV4dvAajAStgMpQeE/hPKJyxEtP3BsjghVKc6dXODQeBbJGsQBZIpzES/dYW5Aom4TqarM/j7UVBilKnLBPRIzCKyKX4WyEk0OcHCFjRaz7ZMPtoBfnFVgTYsUkQqoY72RoFlaaG3u3zjGxte71Duk00iuE001hQeEEJIMEq2p8LBC9CDJFLkoyn4JvM7D3R0dsHZ4JnAAfKUoZjI9LLEZKnNJUxOTOEOsBYHE4vJB4H+FFY5iCxckpQlSr5vvH2nqJkQl4fc9C8+NuweBFicCuLrDH2SqnELKH9ZLKJdSyj1MJUg9x8RBEAlkf76DwFUZCrT1UNZH29IYpW/0d7MOqJ8812jG0QGyqmTwI+TUVRrVETVlMqaTFKE8tPYWryYSFWIfaywPQEVuHZwIvPFZ5ShlyXzaSqF5GNBoRW4FKDCfFrJkKbSI1H2FF3DCTC2k2nlQbXzbR3+MR2irT5hO0Sx7ZAf8gKAepTCnymgqNjWMWPqEgQi8sfaOJFFQS5nXNwlRIM8WcLNDGUwpDbu35nTzAIUUF+NUy9HSkKixFrfLcPTkgIea4mDE3OdO6IBPBxaKdYLsfOmLr8EzgBRjhgoUlIOKIdG2IkDskvk8vsthqrSnxazwa7xMsCa4pAyhKJKaplrrH2jrhsDIM3T9edqwZiXIQWRW01p4AEkeqJMmyoJYJZOukJMxsTNLfxOskDJcDupexsXOBNRkzFXuYeY7MJPOjxfklNmGQTcglmmWociosRZFYAcPhCFXHZOtDNuUFNnYuoHoRpa+R6KBy0hFbh+cJDjDCYoTFItBo+hsb9HqO1A9Rcdt6QROhJeCbB8npQPRjp+2braxBBZu8J3q91VCn4J7wEvIGdE1SLkmiHqRDBipjVICP10/bjmPY2JH8/j/8Q16+sMN09y7FZMLm+ALZaHyOic0hqENfmwuRmjxTPPACjmcT9qb7jK+MuXNym1e/+CtcunKZuVlSUnfFgw7PH0Kjpm1mIhufTzFCpRqxiuPaVo5G5JEIfEqYDNCnPV9Psp6UFlSJ58HtIg+DkBrIoG0wfsyIEVGHPjyRQZSCbNzjI4nxHoVgWcIwAevgH/zRH3Dp8iBUSXOg9Tp5knX087Jt4T/yaKEIfwY9qEqIRuG/sU44WRwTqQdLh4s7k8OHtLl16PDpwAvoD0ZNldA1nfceiVlNGqxGZnzouw+NFc3jzO36ia4t4RvBxo/fzX4vJKqR6HmSdhMIUubgcCLozIVWFo0TsjlWVu0oK9ki72kVMByiUUx6/D66Z70Fj47O3Ji4t/8WoLZNW5Dwob1GOJxoG5Qdi9nygb+dLmLr8EwgPFT5/f4wBQ/X8gpTAZ/gnjzh6zw8YbT3i59/9pg+ifc8HzDlw49VP4VTVUdsHZ4ZiqJ41rvQ4RnCmKcjtof9vCO2Ds8MK7fyDr+UeJS93qOI72HoiK3DM8PTOhF1ON941O/fP8qx5SHoiK3DM0NHbL/cqOuHjA7Q5dg6nFM8zR25w/nHo37/j/q5eMg4WUdsHZ4ZrP0kq5sdzhselWN7moiuI7YOzwxPs9TocP7xqIjsaf4+zuk8RocOHTo8GB2xdejQ4TOHjtg6dOjwmUNHbB06dPjMoSO2Dh06fObQEVuHDh0+c+iIrUOHDp85dMTWoUOHzxw6YuvQocNnDh2xdejQ4TOHjtg6dOjwmUNHbB06dPjMoSO2Dh06fObw/wMPsStQJp14e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 descr="C:\Users\User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899" y="3904344"/>
            <a:ext cx="4676097" cy="2685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80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ЦОС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28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школа» – это единая витрина данных для учителя, ученика и родителя в части доступа к: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Проверенному цифровому образовательному и воспитательному контенту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Расписанию, домашним заданиям, оценкам, журналу и т.п.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 и файлам с возможностью редактирования и совместной работы в режиме онлайн в отечественном офисном программном обеспечении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Видеоконференцсвязи на базе платформы «Сферум»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трансляции общешкольных мероприятий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Комментировать посты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принимать активное участие в онлайн опросах</a:t>
            </a:r>
          </a:p>
          <a:p>
            <a:endParaRPr lang="ru-RU" dirty="0"/>
          </a:p>
        </p:txBody>
      </p:sp>
      <p:sp>
        <p:nvSpPr>
          <p:cNvPr id="7170" name="AutoShape 2" descr="ФГИС «Моя школ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2" name="AutoShape 4" descr="ОУЗ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4" name="Picture 6" descr="ФГИС «Моя школа» | ОМС Управление Образованием П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463" y="4459355"/>
            <a:ext cx="2143125" cy="2133601"/>
          </a:xfrm>
          <a:prstGeom prst="rect">
            <a:avLst/>
          </a:prstGeom>
          <a:noFill/>
        </p:spPr>
      </p:pic>
      <p:sp>
        <p:nvSpPr>
          <p:cNvPr id="7176" name="AutoShape 8" descr="Сфер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8" name="AutoShape 10" descr="Создание учебных профилей Сферум в VK Мессенджере обучающимися и их  родителями для СПО, ДО и Д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0" name="AutoShape 12" descr="Создание учебных профилей Сферум в VK Мессенджере обучающимися и их  родителями для СПО, ДО и Д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82" name="Picture 14" descr="Сферум» — в России создана универсальная платформа для дистанционного  образования. | ВКонтак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349" y="4480547"/>
            <a:ext cx="2908988" cy="2013020"/>
          </a:xfrm>
          <a:prstGeom prst="rect">
            <a:avLst/>
          </a:prstGeom>
          <a:noFill/>
        </p:spPr>
      </p:pic>
      <p:pic>
        <p:nvPicPr>
          <p:cNvPr id="7183" name="Picture 15" descr="C:\Users\User\Downloads\16873452337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9287" y="4631635"/>
            <a:ext cx="1601512" cy="1928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313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форма экзамена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223" y="4101737"/>
            <a:ext cx="4739640" cy="20752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Комплексный экзамен в форме двух испытаний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3223" y="2116181"/>
            <a:ext cx="4049485" cy="14238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01247" y="2116182"/>
            <a:ext cx="4049485" cy="14238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80112" y="2474163"/>
            <a:ext cx="321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 вариант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31827" y="2474163"/>
            <a:ext cx="321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2</a:t>
            </a:r>
            <a:r>
              <a:rPr lang="ru-RU" sz="4000" b="1" dirty="0" smtClean="0"/>
              <a:t> вариант</a:t>
            </a:r>
            <a:endParaRPr lang="ru-RU" sz="4000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71459" y="4101737"/>
            <a:ext cx="4739640" cy="207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905897" y="3898014"/>
            <a:ext cx="4739640" cy="2278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Осуществляется в течение последних двух недель учебного года путем наблюдения за выполнением обучающимися специально подобранных заданий, позволяющих выявить и оценить результаты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71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олимпиадах и конкурсах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 2024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месячники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на предприятия 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122" name="AutoShape 2" descr="VII региональный чемпионат «Абилимпикс» | 11.05.2022 | Новая Малыкла -  БезФорм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24" name="Picture 4" descr="Абилимпикс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0650" y="4136571"/>
            <a:ext cx="5232091" cy="2338365"/>
          </a:xfrm>
          <a:prstGeom prst="rect">
            <a:avLst/>
          </a:prstGeom>
          <a:noFill/>
        </p:spPr>
      </p:pic>
      <p:sp>
        <p:nvSpPr>
          <p:cNvPr id="5126" name="AutoShape 6" descr="Всероссийская олимпиада профессионального мастер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User\Downloads\R_R_RyeR_RiRyeR_Rg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72" y="4101477"/>
            <a:ext cx="5007428" cy="23589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42629" y="4572000"/>
            <a:ext cx="3497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cs typeface="Aharoni" pitchFamily="2" charset="-79"/>
              </a:rPr>
              <a:t>2024</a:t>
            </a:r>
            <a:endParaRPr lang="ru-RU" sz="4400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48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результативность воспитательного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и адаптировать диагностический инструментарий для оценки личностных результатов воспитательной работы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мониторинг личностных результатов освоения ФАООП</a:t>
            </a:r>
          </a:p>
        </p:txBody>
      </p:sp>
      <p:pic>
        <p:nvPicPr>
          <p:cNvPr id="4098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190" y="3993321"/>
            <a:ext cx="1800225" cy="2543175"/>
          </a:xfrm>
          <a:prstGeom prst="rect">
            <a:avLst/>
          </a:prstGeom>
          <a:noFill/>
        </p:spPr>
      </p:pic>
      <p:pic>
        <p:nvPicPr>
          <p:cNvPr id="5" name="Picture 3" descr="C:\Users\User\Downloads\metod_kopi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142" y="4194629"/>
            <a:ext cx="6095348" cy="2460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35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65" y="0"/>
            <a:ext cx="11622157" cy="1781727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/>
              <a:t>Спортивно-оздоровительная и спортивно-массовая  работа в образовательной организации.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83095" y="1172530"/>
          <a:ext cx="11078817" cy="5550774"/>
        </p:xfrm>
        <a:graphic>
          <a:graphicData uri="http://schemas.openxmlformats.org/drawingml/2006/table">
            <a:tbl>
              <a:tblPr/>
              <a:tblGrid>
                <a:gridCol w="832631"/>
                <a:gridCol w="6189266"/>
                <a:gridCol w="2028460"/>
                <a:gridCol w="2028460"/>
              </a:tblGrid>
              <a:tr h="86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4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Физкультурно-оздоровительные мероприятия в режиме учебного дня: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Беседы в классах о режиме дня школьника, о порядке проведения гимнастики, подвижных игр на переменах и свежем воздухе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Классные руководители,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Подвижные игры и занятия физическими упражнениями на  переменах и во внеклассной деятельности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Ежедневно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Классные руководители начальных классов,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Физкультминутки на общеобразовательных уроках, внеклассных, внеурочных занятиях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Ежедневно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Учителя-предметники, классные руководители, воспитатели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5863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1031</Words>
  <Application>Microsoft Office PowerPoint</Application>
  <PresentationFormat>Произвольный</PresentationFormat>
  <Paragraphs>187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Педагогическая компетентность, профессиональное мастерство, самосовершенствование педагога – решающий фактор в развитии образовательной среды школы, нового качества образования в условиях реализации ФГОС образования обучающихся с умственной отсталостью ( интеллектуальными нарушениями) </vt:lpstr>
      <vt:lpstr>Слайд 2</vt:lpstr>
      <vt:lpstr>Работа с родителями  (законными представителями)</vt:lpstr>
      <vt:lpstr>ФАООП </vt:lpstr>
      <vt:lpstr>Работа в ЦОС </vt:lpstr>
      <vt:lpstr>Новая форма экзамена </vt:lpstr>
      <vt:lpstr>Профориентация </vt:lpstr>
      <vt:lpstr>Контроль и результативность воспитательного процесса</vt:lpstr>
      <vt:lpstr>Спортивно-оздоровительная и спортивно-массовая  работа в образовательной организации. </vt:lpstr>
      <vt:lpstr>Слайд 10</vt:lpstr>
      <vt:lpstr>Слайд 11</vt:lpstr>
      <vt:lpstr>Слайд 12</vt:lpstr>
      <vt:lpstr>Профессиональная компетентность педагога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компетентность, профессиональное мастерство, самосовершенствование педагога – решающий фактор в развитии образовательной среды школы, нового качества образования в условиях реализации ФГОС образования с УО(ИН)</dc:title>
  <dc:creator>Аббазова</dc:creator>
  <cp:lastModifiedBy>User</cp:lastModifiedBy>
  <cp:revision>34</cp:revision>
  <dcterms:created xsi:type="dcterms:W3CDTF">2023-10-31T06:34:24Z</dcterms:created>
  <dcterms:modified xsi:type="dcterms:W3CDTF">2023-11-02T04:44:46Z</dcterms:modified>
</cp:coreProperties>
</file>