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0" r:id="rId13"/>
    <p:sldId id="267" r:id="rId14"/>
    <p:sldId id="268" r:id="rId15"/>
    <p:sldId id="26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378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25" y="1052736"/>
            <a:ext cx="7738550" cy="4575382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>
          <a:xfrm>
            <a:off x="702725" y="1052736"/>
            <a:ext cx="7738550" cy="4752528"/>
          </a:xfrm>
          <a:prstGeom prst="rect">
            <a:avLst/>
          </a:prstGeom>
          <a:solidFill>
            <a:schemeClr val="lt1">
              <a:alpha val="74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043732"/>
            <a:ext cx="1800699" cy="1779464"/>
          </a:xfrm>
          <a:prstGeom prst="rect">
            <a:avLst/>
          </a:prstGeom>
        </p:spPr>
      </p:pic>
      <p:sp>
        <p:nvSpPr>
          <p:cNvPr id="7" name="Рамка 6"/>
          <p:cNvSpPr/>
          <p:nvPr userDrawn="1"/>
        </p:nvSpPr>
        <p:spPr>
          <a:xfrm>
            <a:off x="611560" y="908720"/>
            <a:ext cx="7920880" cy="4896544"/>
          </a:xfrm>
          <a:prstGeom prst="frame">
            <a:avLst>
              <a:gd name="adj1" fmla="val 2279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EBBB7-4EBF-41A8-AEEF-715C89225D4C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EFC60-1D27-4FCC-A90D-93A7834F97AD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Рамка 10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1944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855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EBBB7-4EBF-41A8-AEEF-715C89225D4C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EFC60-1D27-4FCC-A90D-93A7834F9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8489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EBBB7-4EBF-41A8-AEEF-715C89225D4C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EFC60-1D27-4FCC-A90D-93A7834F9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1049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820" y="5301208"/>
            <a:ext cx="7812360" cy="1422360"/>
          </a:xfrm>
          <a:prstGeom prst="rect">
            <a:avLst/>
          </a:prstGeom>
        </p:spPr>
      </p:pic>
      <p:sp>
        <p:nvSpPr>
          <p:cNvPr id="7" name="Рамка 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2279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EBBB7-4EBF-41A8-AEEF-715C89225D4C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EFC60-1D27-4FCC-A90D-93A7834F9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172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EBBB7-4EBF-41A8-AEEF-715C89225D4C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EFC60-1D27-4FCC-A90D-93A7834F9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3631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EBBB7-4EBF-41A8-AEEF-715C89225D4C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EFC60-1D27-4FCC-A90D-93A7834F9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3823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EBBB7-4EBF-41A8-AEEF-715C89225D4C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EFC60-1D27-4FCC-A90D-93A7834F9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3297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EBBB7-4EBF-41A8-AEEF-715C89225D4C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EFC60-1D27-4FCC-A90D-93A7834F9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713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EBBB7-4EBF-41A8-AEEF-715C89225D4C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EFC60-1D27-4FCC-A90D-93A7834F9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3262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EBBB7-4EBF-41A8-AEEF-715C89225D4C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EFC60-1D27-4FCC-A90D-93A7834F9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9760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EBBB7-4EBF-41A8-AEEF-715C89225D4C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EFC60-1D27-4FCC-A90D-93A7834F9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2682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2EBBB7-4EBF-41A8-AEEF-715C89225D4C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7EFC60-1D27-4FCC-A90D-93A7834F9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2235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easyen.ru/load/shablony_prezentacij/498" TargetMode="External"/><Relationship Id="rId2" Type="http://schemas.openxmlformats.org/officeDocument/2006/relationships/hyperlink" Target="http://design-fly.ru/istoriya-arxitektury/petropavlovskij-xram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vyatural.com/petro-pavlovskij-hram-v-severouralske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design-fly.ru/arxitektura/arxitektura.html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design-fly.ru/materiali/drevesina.html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2636912"/>
            <a:ext cx="7268344" cy="1398017"/>
          </a:xfrm>
        </p:spPr>
        <p:txBody>
          <a:bodyPr>
            <a:normAutofit fontScale="90000"/>
          </a:bodyPr>
          <a:lstStyle/>
          <a:p>
            <a:r>
              <a:rPr lang="ru-RU" sz="4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Церковь Петра и Павла </a:t>
            </a: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 </a:t>
            </a:r>
            <a:b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православный храм </a:t>
            </a:r>
            <a:b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городе Североуральске,</a:t>
            </a:r>
            <a:b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Свердловской области, </a:t>
            </a:r>
            <a:b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памятник федерального значения.</a:t>
            </a:r>
            <a:br>
              <a:rPr lang="ru-RU" dirty="0"/>
            </a:br>
            <a:endParaRPr lang="ru-RU" b="1" dirty="0">
              <a:solidFill>
                <a:srgbClr val="FF0000"/>
              </a:solidFill>
              <a:latin typeface="TrueGritC" pitchFamily="82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5736" y="4437112"/>
            <a:ext cx="4856584" cy="1129680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err="1">
                <a:solidFill>
                  <a:schemeClr val="accent5">
                    <a:lumMod val="50000"/>
                  </a:schemeClr>
                </a:solidFill>
              </a:rPr>
              <a:t>Помыткина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 Татьяна </a:t>
            </a:r>
            <a:r>
              <a:rPr lang="ru-RU" b="1" dirty="0" err="1">
                <a:solidFill>
                  <a:schemeClr val="accent5">
                    <a:lumMod val="50000"/>
                  </a:schemeClr>
                </a:solidFill>
              </a:rPr>
              <a:t>Рамильевна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, учитель ГБОУ СО </a:t>
            </a:r>
          </a:p>
          <a:p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«</a:t>
            </a:r>
            <a:r>
              <a:rPr lang="ru-RU" b="1" dirty="0" err="1">
                <a:solidFill>
                  <a:schemeClr val="accent5">
                    <a:lumMod val="50000"/>
                  </a:schemeClr>
                </a:solidFill>
              </a:rPr>
              <a:t>Североуральская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 школа-интернат»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272705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664686-5905-48F1-BBDF-3B13DDF65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9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Священномученики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8A11D03-1B35-468F-96DB-040601FA4B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902140"/>
            <a:ext cx="5904656" cy="4399067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buNone/>
            </a:pPr>
            <a:r>
              <a:rPr lang="ru-RU" sz="3800" dirty="0">
                <a:solidFill>
                  <a:schemeClr val="accent1">
                    <a:lumMod val="50000"/>
                  </a:schemeClr>
                </a:solidFill>
              </a:rPr>
              <a:t>Священномученик Аркадий </a:t>
            </a:r>
            <a:r>
              <a:rPr lang="ru-RU" sz="3800" dirty="0" err="1">
                <a:solidFill>
                  <a:schemeClr val="accent1">
                    <a:lumMod val="50000"/>
                  </a:schemeClr>
                </a:solidFill>
              </a:rPr>
              <a:t>Гаряев</a:t>
            </a:r>
            <a:r>
              <a:rPr lang="ru-RU" sz="3800" dirty="0">
                <a:solidFill>
                  <a:schemeClr val="accent1">
                    <a:lumMod val="50000"/>
                  </a:schemeClr>
                </a:solidFill>
              </a:rPr>
              <a:t>, в 1907 году был возведен в сан священнослужителя, став настоятелем церкви Петра и Павла (1907 — 1909 годы). Приход отца Аркадия вместе со всеми деревнями занимал самую большую в Екатеринбургской епархии территорию и отличался большим числом инородческого населения. Потому отцу Аркадию пришлось вести тяжелую и ответственную миссионерскую деятельность. И с этой трудной задачей и с духовной точки зрения, и с точки зрения организационной (тяжелые переезды) он справился. Работая здесь еще и преподавателем, и будучи от природы человеком вдохновенным, отец Аркадий часто писал стихи, которые отмечали современники. С 1914 года служил в качестве священника Никольской церкви села Боровского (ныне Курганская область), где в июле 1918 года прямо во время службы был арестован и вблизи села поднят красноармейцами на штыки. С тех пор овраг, где произошла трагедия носит название «Поповские ямы».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https://svyatural.com/wp-content/uploads/2020/01/garyaev-771x1024.png">
            <a:extLst>
              <a:ext uri="{FF2B5EF4-FFF2-40B4-BE49-F238E27FC236}">
                <a16:creationId xmlns:a16="http://schemas.microsoft.com/office/drawing/2014/main" id="{67406B4E-7033-41DD-BBA1-A7E09814E3C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902141"/>
            <a:ext cx="2524872" cy="43204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450051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839B2C-3E4F-406C-BFE7-0DD035F3B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332656"/>
            <a:ext cx="8507288" cy="1084982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Петропавловский храм в Североуральске</a:t>
            </a:r>
            <a:br>
              <a:rPr lang="ru-RU" sz="3600" b="1" dirty="0">
                <a:solidFill>
                  <a:srgbClr val="FF0000"/>
                </a:solidFill>
              </a:rPr>
            </a:br>
            <a:r>
              <a:rPr lang="ru-RU" sz="3600" b="1" dirty="0">
                <a:solidFill>
                  <a:srgbClr val="FF0000"/>
                </a:solidFill>
              </a:rPr>
              <a:t> в наши дни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D2BF7E-C38A-4DA1-833E-AA544401A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80729"/>
            <a:ext cx="8229600" cy="4464496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sz="3000" dirty="0">
                <a:solidFill>
                  <a:schemeClr val="accent1">
                    <a:lumMod val="50000"/>
                  </a:schemeClr>
                </a:solidFill>
              </a:rPr>
              <a:t>В советские годы Петропавловский храм был закрыт в 1929 году и вновь освящен в 1989 году. Долгие 60 лет шло фактически разрушение уникального храма, хотя еще в 1960 году решением Совета Министров РСФСР он был объявлен памятником архитектуры. Сегодня главными святынями церкви является мироточивая главная храмовая икона Петра и Павла, особо почитаемые иконы Божией Матери и святителя Николая Чудотворца, а также старинное Евангелие 1735 года.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88712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2DD672-823C-4BCC-9F97-DCE169B56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16616" y="274638"/>
            <a:ext cx="432048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EDA032F-7188-48A8-A6F3-3770B4C5A9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74639"/>
            <a:ext cx="8075240" cy="1143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Общая высота храма составляет 57,5 м, длина — 37,81 м, ширина — 12,25 м.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148" name="Picture 4" descr="https://fs00.infourok.ru/images/doc/199/227162/hello_html_21abe8fb.jpg">
            <a:extLst>
              <a:ext uri="{FF2B5EF4-FFF2-40B4-BE49-F238E27FC236}">
                <a16:creationId xmlns:a16="http://schemas.microsoft.com/office/drawing/2014/main" id="{03443434-AD3A-4C1E-ADE3-B5660C5C81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268761"/>
            <a:ext cx="6552728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39717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D4550C-692F-43A9-BB2C-804CE993A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3848" y="908720"/>
            <a:ext cx="6048672" cy="1296144"/>
          </a:xfrm>
        </p:spPr>
        <p:txBody>
          <a:bodyPr>
            <a:normAutofit/>
          </a:bodyPr>
          <a:lstStyle/>
          <a:p>
            <a:r>
              <a:rPr lang="ru-RU" sz="2800" i="1" dirty="0">
                <a:solidFill>
                  <a:schemeClr val="accent1">
                    <a:lumMod val="50000"/>
                  </a:schemeClr>
                </a:solidFill>
              </a:rPr>
              <a:t>Иконостас верхнего храма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.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D8C0B45-6711-4842-8150-B7B3B7CA04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3266698"/>
            <a:ext cx="4536504" cy="285946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i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Иконостас нижнего храма. </a:t>
            </a:r>
          </a:p>
          <a:p>
            <a:pPr marL="0" indent="0" algn="ctr">
              <a:buNone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Слева — чудотворная икона апостолов Петра и Павла, </a:t>
            </a:r>
          </a:p>
          <a:p>
            <a:pPr marL="0" indent="0" algn="ctr">
              <a:buNone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справа — особо почитаемая икона Богородицы. </a:t>
            </a:r>
          </a:p>
        </p:txBody>
      </p:sp>
      <p:pic>
        <p:nvPicPr>
          <p:cNvPr id="4" name="Рисунок 3" descr="Иконостас верхнего храма">
            <a:extLst>
              <a:ext uri="{FF2B5EF4-FFF2-40B4-BE49-F238E27FC236}">
                <a16:creationId xmlns:a16="http://schemas.microsoft.com/office/drawing/2014/main" id="{54637DD3-CB6E-46E4-87DA-8AD2744BDD9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0368"/>
            <a:ext cx="3600400" cy="2740600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5" name="Рисунок 4" descr="Иконостас нижнего храма. Слева - чудотворная икона апостолов Петра и Павла, справа - особо почитаемая икона Богородицы">
            <a:extLst>
              <a:ext uri="{FF2B5EF4-FFF2-40B4-BE49-F238E27FC236}">
                <a16:creationId xmlns:a16="http://schemas.microsoft.com/office/drawing/2014/main" id="{3E0368EB-B9BF-4205-906F-095B80BC247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564904"/>
            <a:ext cx="3960440" cy="2740599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545062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48DE13-5CFC-49A0-857E-ED294A35A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10692680" y="274638"/>
            <a:ext cx="432048" cy="171420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 descr="Храм Петра и Павла в Североуральске на фоне гор">
            <a:extLst>
              <a:ext uri="{FF2B5EF4-FFF2-40B4-BE49-F238E27FC236}">
                <a16:creationId xmlns:a16="http://schemas.microsoft.com/office/drawing/2014/main" id="{F726346E-18DA-42D3-A243-62EC4F641989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088" y="548680"/>
            <a:ext cx="4608512" cy="46558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C322FC7-E4CF-4FF5-A5CA-0A46364FBEE3}"/>
              </a:ext>
            </a:extLst>
          </p:cNvPr>
          <p:cNvSpPr/>
          <p:nvPr/>
        </p:nvSpPr>
        <p:spPr>
          <a:xfrm>
            <a:off x="5292080" y="1268760"/>
            <a:ext cx="3456384" cy="3629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Очень красивы гористые пейзажи северного Урала, на фоне которых Петро-Павловский храм смотрится особенно интересно, эти виды являются визитной карточкой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Североуральских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мест.</a:t>
            </a:r>
            <a:endParaRPr lang="ru-RU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7215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12FF2B-4AFF-4EBC-976C-665F9552E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539552" y="274638"/>
            <a:ext cx="7920880" cy="1066130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Используемые </a:t>
            </a:r>
            <a:r>
              <a:rPr lang="ru-RU" dirty="0" err="1">
                <a:solidFill>
                  <a:srgbClr val="FF0000"/>
                </a:solidFill>
              </a:rPr>
              <a:t>источнтки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3F1CCFB-86DB-4314-8690-5A0DCAD846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2800" u="sng" dirty="0">
                <a:solidFill>
                  <a:schemeClr val="accent1">
                    <a:lumMod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design-fly.ru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›</a:t>
            </a:r>
            <a:r>
              <a:rPr lang="en-US" sz="2800" u="sng" dirty="0">
                <a:solidFill>
                  <a:schemeClr val="accent1">
                    <a:lumMod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istoriya-arxitektury…xram.html</a:t>
            </a:r>
            <a:endParaRPr lang="ru-RU" sz="2800" u="sng" dirty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easyen.ru›Материалы›Шаблоны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презентаций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800" u="sng" dirty="0" err="1">
                <a:solidFill>
                  <a:schemeClr val="accent1">
                    <a:lumMod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</a:t>
            </a:r>
            <a:r>
              <a:rPr lang="en-US" sz="2800" u="sng" dirty="0" err="1">
                <a:solidFill>
                  <a:schemeClr val="accent1">
                    <a:lumMod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</a:t>
            </a:r>
            <a:r>
              <a:rPr lang="ru-RU" sz="2800" u="sng" dirty="0">
                <a:solidFill>
                  <a:schemeClr val="accent1">
                    <a:lumMod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2800" u="sng" dirty="0" err="1">
                <a:solidFill>
                  <a:schemeClr val="accent1">
                    <a:lumMod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wikipedia</a:t>
            </a:r>
            <a:r>
              <a:rPr lang="ru-RU" sz="2800" u="sng" dirty="0">
                <a:solidFill>
                  <a:schemeClr val="accent1">
                    <a:lumMod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2800" u="sng" dirty="0" err="1">
                <a:solidFill>
                  <a:schemeClr val="accent1">
                    <a:lumMod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orq</a:t>
            </a:r>
            <a:endParaRPr lang="ru-RU" sz="2800" u="sng" dirty="0">
              <a:solidFill>
                <a:schemeClr val="accent1">
                  <a:lumMod val="50000"/>
                </a:schemeClr>
              </a:solidFill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800" u="sng" dirty="0" err="1">
                <a:solidFill>
                  <a:schemeClr val="accent1">
                    <a:lumMod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svyatural.com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›</a:t>
            </a:r>
            <a:r>
              <a:rPr lang="en-US" sz="2800" u="sng" dirty="0" err="1">
                <a:solidFill>
                  <a:schemeClr val="accent1">
                    <a:lumMod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petro-pavlovskij</a:t>
            </a:r>
            <a:r>
              <a:rPr lang="en-US" sz="2800" u="sng" dirty="0" err="1">
                <a:solidFill>
                  <a:schemeClr val="accent1">
                    <a:lumMod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</a:t>
            </a:r>
            <a:r>
              <a:rPr lang="en-US" sz="2800" u="sng" dirty="0" err="1">
                <a:solidFill>
                  <a:schemeClr val="accent1">
                    <a:lumMod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hram</a:t>
            </a:r>
            <a:r>
              <a:rPr lang="en-US" sz="2800" u="sng" dirty="0">
                <a:solidFill>
                  <a:schemeClr val="accent1">
                    <a:lumMod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…</a:t>
            </a:r>
            <a:r>
              <a:rPr lang="en-US" sz="2800" u="sng" dirty="0" err="1">
                <a:solidFill>
                  <a:schemeClr val="accent1">
                    <a:lumMod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severouralske</a:t>
            </a:r>
            <a:r>
              <a:rPr lang="en-US" sz="2800" u="sng" dirty="0">
                <a:solidFill>
                  <a:schemeClr val="accent1">
                    <a:lumMod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D0A2413-BD56-4756-8748-73F7AE6AC29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756576" y="43934"/>
            <a:ext cx="1368152" cy="864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6713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0" y="-1251520"/>
            <a:ext cx="3060848" cy="1008112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4546848" cy="525658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Храм Петра и Павла (Петропавловский) — одно из древнейших сооружений, являющееся главным украшением города Североуральска Свердловской области. Иногда его называют  «Жемчужиной Уральского севера», и это действительно так, потому что храм считается самым старым культовым сооружением в этой части северного Урала.</a:t>
            </a:r>
          </a:p>
          <a:p>
            <a:pPr algn="ctr"/>
            <a:endParaRPr lang="ru-RU" sz="2400" dirty="0"/>
          </a:p>
        </p:txBody>
      </p:sp>
      <p:pic>
        <p:nvPicPr>
          <p:cNvPr id="7" name="Рисунок 6" descr="храм в североуральске ">
            <a:extLst>
              <a:ext uri="{FF2B5EF4-FFF2-40B4-BE49-F238E27FC236}">
                <a16:creationId xmlns:a16="http://schemas.microsoft.com/office/drawing/2014/main" id="{37EC19B2-7408-4C86-BA93-D1A31469F7F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764704"/>
            <a:ext cx="3600400" cy="4248472"/>
          </a:xfrm>
          <a:prstGeom prst="rect">
            <a:avLst/>
          </a:prstGeom>
          <a:noFill/>
          <a:ln>
            <a:solidFill>
              <a:srgbClr val="00206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02290964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896FD9-6854-4B8E-9781-8FB022986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10260632" y="274638"/>
            <a:ext cx="1872208" cy="13255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35F4B17-523D-488F-BE01-CF0DAE75FD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3968" y="548680"/>
            <a:ext cx="4402832" cy="557748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Церковь святых апостолов Петра и Павла </a:t>
            </a:r>
          </a:p>
          <a:p>
            <a:pPr marL="0" indent="0" algn="ctr">
              <a:buNone/>
            </a:pPr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является важным памятником </a:t>
            </a:r>
            <a:r>
              <a:rPr lang="ru-RU" sz="2400" u="sng" dirty="0">
                <a:solidFill>
                  <a:schemeClr val="accent5">
                    <a:lumMod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архитектуры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 XVIII века. Уникальность  и историческая ценность храма была подтверждена искусствоведами. Благодаря этому сооружение включено в государственный реестр архитектурных памятников.</a:t>
            </a:r>
          </a:p>
          <a:p>
            <a:pPr marL="0" indent="0">
              <a:buNone/>
            </a:pPr>
            <a:endParaRPr lang="ru-RU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Рисунок 3" descr="Церковь святых апостолов Петра и Павла в Североуральске">
            <a:extLst>
              <a:ext uri="{FF2B5EF4-FFF2-40B4-BE49-F238E27FC236}">
                <a16:creationId xmlns:a16="http://schemas.microsoft.com/office/drawing/2014/main" id="{688D2211-E10D-4144-A9BC-A514618470F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12" y="937419"/>
            <a:ext cx="3960440" cy="381642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1100057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EA2171-79E2-466B-98BA-CB90C3AD89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dirty="0"/>
              <a:t> </a:t>
            </a:r>
            <a:br>
              <a:rPr lang="ru-RU" dirty="0"/>
            </a:br>
            <a:r>
              <a:rPr lang="ru-RU" b="1" dirty="0">
                <a:solidFill>
                  <a:srgbClr val="FF0000"/>
                </a:solidFill>
              </a:rPr>
              <a:t>История Петропавловского храма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2BD04A-50D2-4D46-ABF7-93D5C798BD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24744"/>
            <a:ext cx="4546848" cy="4392487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3100" dirty="0">
                <a:solidFill>
                  <a:schemeClr val="accent1">
                    <a:lumMod val="50000"/>
                  </a:schemeClr>
                </a:solidFill>
              </a:rPr>
              <a:t>Первая церковь в поселке Петропавловского завода была возведена в 1759 году и построена целиком из </a:t>
            </a:r>
            <a:r>
              <a:rPr lang="ru-RU" sz="3100" u="sng" dirty="0">
                <a:solidFill>
                  <a:schemeClr val="accent1">
                    <a:lumMod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древесины</a:t>
            </a:r>
            <a:r>
              <a:rPr lang="ru-RU" sz="3100" dirty="0">
                <a:solidFill>
                  <a:schemeClr val="accent1">
                    <a:lumMod val="50000"/>
                  </a:schemeClr>
                </a:solidFill>
              </a:rPr>
              <a:t>. Храм святых апостолов Петра и Павла строился на личные средства и по распоряжению купца Максима </a:t>
            </a:r>
            <a:r>
              <a:rPr lang="ru-RU" sz="3100" dirty="0" err="1">
                <a:solidFill>
                  <a:schemeClr val="accent1">
                    <a:lumMod val="50000"/>
                  </a:schemeClr>
                </a:solidFill>
              </a:rPr>
              <a:t>Походяшина</a:t>
            </a:r>
            <a:r>
              <a:rPr lang="ru-RU" sz="3100" dirty="0">
                <a:solidFill>
                  <a:schemeClr val="accent1">
                    <a:lumMod val="50000"/>
                  </a:schemeClr>
                </a:solidFill>
              </a:rPr>
              <a:t> неизвестными уральскими мастерами.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Храм Петра и Павла в Североуральске">
            <a:extLst>
              <a:ext uri="{FF2B5EF4-FFF2-40B4-BE49-F238E27FC236}">
                <a16:creationId xmlns:a16="http://schemas.microsoft.com/office/drawing/2014/main" id="{A6AE94A7-E5ED-4EAE-AE08-DA5C60C3E280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24744"/>
            <a:ext cx="4032448" cy="40324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9330102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66735B-B39C-43E8-B417-01FF13F2C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11052720" y="274638"/>
            <a:ext cx="864096" cy="77809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296A5C2-287F-4692-BFD0-C1F904836C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5976" y="274638"/>
            <a:ext cx="4330824" cy="58515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По тем временам здание храма характеризовалось достаточно внушительными 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размерами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  <a:p>
            <a:pPr lvl="0" 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Длина — 16,33 метра</a:t>
            </a:r>
          </a:p>
          <a:p>
            <a:pPr marL="0" lvl="0" indent="0" algn="ctr">
              <a:buNone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 ( 7 саженей  и 2 аршина)</a:t>
            </a:r>
          </a:p>
          <a:p>
            <a:pPr lvl="0" 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Ширина — 7,81 метра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 </a:t>
            </a:r>
          </a:p>
          <a:p>
            <a:pPr marL="0" lvl="0" indent="0" algn="ctr">
              <a:buNone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( 3 сажени и 2 аршина)</a:t>
            </a:r>
          </a:p>
          <a:p>
            <a:pPr lvl="0" 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Высота до крыши — 6,39 метра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 ( 3 сажени)</a:t>
            </a:r>
          </a:p>
          <a:p>
            <a:pPr marL="0" indent="0" algn="ctr">
              <a:buNone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Однако деревянная церковь простояла недолго и была практически полностью уничтожена во время пожара.</a:t>
            </a:r>
          </a:p>
        </p:txBody>
      </p:sp>
      <p:pic>
        <p:nvPicPr>
          <p:cNvPr id="2052" name="Picture 4" descr="https://xn------5cdbcapw6azbd4bfff7a1c.xn--p1ai/wp-content/uploads/2018/08/547863775.jpg">
            <a:extLst>
              <a:ext uri="{FF2B5EF4-FFF2-40B4-BE49-F238E27FC236}">
                <a16:creationId xmlns:a16="http://schemas.microsoft.com/office/drawing/2014/main" id="{0E569ADD-1111-48B0-80EC-003726B387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52736"/>
            <a:ext cx="4638260" cy="403244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631493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5DB45E-B7EC-4893-BB9F-2C33B8FBF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10620672" y="274638"/>
            <a:ext cx="1008112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F07682E-8DA5-449F-B54C-CE1175B127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429000"/>
            <a:ext cx="8229600" cy="21602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В 1787 году на средства того же купца М. М.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</a:rPr>
              <a:t>Походяшина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 была заложена двухэтажная каменная церковь. Однако по сравнению с прежним расположением деревянного храма, строительная площадка была сдвинута на 38 метров южнее, то есть ближе к берегу реки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</a:rPr>
              <a:t>Колонги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Петропавловский храм в Североуральске ">
            <a:extLst>
              <a:ext uri="{FF2B5EF4-FFF2-40B4-BE49-F238E27FC236}">
                <a16:creationId xmlns:a16="http://schemas.microsoft.com/office/drawing/2014/main" id="{7CD97FB6-BB99-412B-A035-05683156C40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76673"/>
            <a:ext cx="3772810" cy="27363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5778214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97D444-82BE-4890-A445-02E6ED9FF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11700792" y="274638"/>
            <a:ext cx="1152128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BFF8C38-4855-489A-A078-39BE17298D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-243408"/>
            <a:ext cx="8229600" cy="636957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Архитектурная ценность Петропавловского храма в Североуральске заключается в том, что это один из более поздних образцов сохранившихся в зодчестве Урала мотивов «Московского барокко» XVIII  века в сочетании с некоторыми элементами провинциального классицизма начала XIX столетия.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Декор храма Петра и Павла в Североуральске">
            <a:extLst>
              <a:ext uri="{FF2B5EF4-FFF2-40B4-BE49-F238E27FC236}">
                <a16:creationId xmlns:a16="http://schemas.microsoft.com/office/drawing/2014/main" id="{C0362158-0BCD-4C4E-84F3-7E6576F09A87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204864"/>
            <a:ext cx="2937330" cy="3655883"/>
          </a:xfrm>
          <a:prstGeom prst="rect">
            <a:avLst/>
          </a:prstGeom>
          <a:noFill/>
          <a:ln>
            <a:noFill/>
          </a:ln>
          <a:scene3d>
            <a:camera prst="perspectiveHeroicExtremeRightFacing"/>
            <a:lightRig rig="threePt" dir="t"/>
          </a:scene3d>
        </p:spPr>
      </p:pic>
      <p:pic>
        <p:nvPicPr>
          <p:cNvPr id="5" name="Рисунок 4" descr="https://svyatural.com/wp-content/uploads/2020/08/2-461x1024.png">
            <a:extLst>
              <a:ext uri="{FF2B5EF4-FFF2-40B4-BE49-F238E27FC236}">
                <a16:creationId xmlns:a16="http://schemas.microsoft.com/office/drawing/2014/main" id="{5610463D-B418-48EC-A2F2-EDCB95D8D8E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204864"/>
            <a:ext cx="3312368" cy="3528392"/>
          </a:xfrm>
          <a:prstGeom prst="rect">
            <a:avLst/>
          </a:prstGeom>
          <a:noFill/>
          <a:ln>
            <a:noFill/>
          </a:ln>
          <a:scene3d>
            <a:camera prst="perspectiveContrastingLeftFacing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423417069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552126-E7F4-4839-9B16-4DA483BAA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Священномученики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9DA96B-0AFE-4152-987F-FE7437AA3E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484784"/>
            <a:ext cx="4240088" cy="464137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     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У храма Петра и Павла в Североуральске есть свои святые покровители: священномученики Николай Удинцев и Аркадий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Гаряев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marL="0" indent="0" algn="ctr">
              <a:buNone/>
            </a:pP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       </a:t>
            </a:r>
          </a:p>
        </p:txBody>
      </p:sp>
      <p:sp>
        <p:nvSpPr>
          <p:cNvPr id="6" name="AutoShape 2" descr="http://blagnews.ru/catalogs/news/images/1628351404.jpg">
            <a:extLst>
              <a:ext uri="{FF2B5EF4-FFF2-40B4-BE49-F238E27FC236}">
                <a16:creationId xmlns:a16="http://schemas.microsoft.com/office/drawing/2014/main" id="{E22C6198-EB20-4931-BFC7-89DDE7C4CF4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Рисунок 9" descr="Купола Петропавловского храма в Североуральске">
            <a:extLst>
              <a:ext uri="{FF2B5EF4-FFF2-40B4-BE49-F238E27FC236}">
                <a16:creationId xmlns:a16="http://schemas.microsoft.com/office/drawing/2014/main" id="{8A52A7D9-43FC-4AC8-A33D-7C599434FAF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0936" y="1268760"/>
            <a:ext cx="4544888" cy="3600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150412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F70D00-925B-4A12-8280-DF01499AF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Священномученики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D4E410A-317F-4F42-8F7B-2DB8BE319D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3848" y="1124744"/>
            <a:ext cx="5482952" cy="5001419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Отец Николай (Удинцев) служил священником в Североуральском храме Петра и Павла с 1894 по 1896 годы и в 1907 году. В 1894 году он был рукоположен в сан священника и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Североуральская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церковь стала для него первой в этом качестве. Особо проявил себя на образовательной ниве в качестве учителя и миссионера, за что не раз был отмечаем и награжден. Последним храмом, где служил отец Николай, стал Вознесенский храм села Коптелово (ныне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Алапаевский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район), где 25 июля 1918 года отступавшие красноармейцы расправились с батюшкой прямо в алтаре церкви, подняв его на штыки.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37E8CBF-FE1F-415E-B79B-B7828FB234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82" y="1124744"/>
            <a:ext cx="3426973" cy="398119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824764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606</Words>
  <Application>Microsoft Office PowerPoint</Application>
  <PresentationFormat>Экран (4:3)</PresentationFormat>
  <Paragraphs>39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Times New Roman</vt:lpstr>
      <vt:lpstr>TrueGritC</vt:lpstr>
      <vt:lpstr>Тема Office</vt:lpstr>
      <vt:lpstr>Церковь Петра и Павла -   православный храм  в городе Североуральске,  Свердловской области,  памятник федерального значения. </vt:lpstr>
      <vt:lpstr>Презентация PowerPoint</vt:lpstr>
      <vt:lpstr>Презентация PowerPoint</vt:lpstr>
      <vt:lpstr>  История Петропавловского храма </vt:lpstr>
      <vt:lpstr>Презентация PowerPoint</vt:lpstr>
      <vt:lpstr>Презентация PowerPoint</vt:lpstr>
      <vt:lpstr>Презентация PowerPoint</vt:lpstr>
      <vt:lpstr>Священномученики</vt:lpstr>
      <vt:lpstr>Священномученики</vt:lpstr>
      <vt:lpstr>Священномученики</vt:lpstr>
      <vt:lpstr>Петропавловский храм в Североуральске  в наши дни </vt:lpstr>
      <vt:lpstr>Презентация PowerPoint</vt:lpstr>
      <vt:lpstr>Иконостас верхнего храма.  </vt:lpstr>
      <vt:lpstr>Презентация PowerPoint</vt:lpstr>
      <vt:lpstr>Используемые источнтки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«Моя Россия» 3</dc:title>
  <dc:creator>Ольга Михайловна</dc:creator>
  <cp:lastModifiedBy>Home</cp:lastModifiedBy>
  <cp:revision>13</cp:revision>
  <dcterms:created xsi:type="dcterms:W3CDTF">2014-10-10T16:14:42Z</dcterms:created>
  <dcterms:modified xsi:type="dcterms:W3CDTF">2022-01-26T12:45:00Z</dcterms:modified>
</cp:coreProperties>
</file>