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3" r:id="rId7"/>
    <p:sldId id="264" r:id="rId8"/>
    <p:sldId id="265" r:id="rId9"/>
    <p:sldId id="266" r:id="rId10"/>
    <p:sldId id="267" r:id="rId11"/>
    <p:sldId id="268" r:id="rId12"/>
    <p:sldId id="269" r:id="rId13"/>
    <p:sldId id="270"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CCBF5C9-78B4-4B45-89B1-0AA7BE81F8DB}"/>
              </a:ext>
            </a:extLst>
          </p:cNvPr>
          <p:cNvSpPr>
            <a:spLocks noGrp="1"/>
          </p:cNvSpPr>
          <p:nvPr>
            <p:ph type="ctrTitle"/>
          </p:nvPr>
        </p:nvSpPr>
        <p:spPr>
          <a:xfrm>
            <a:off x="2188564" y="1122363"/>
            <a:ext cx="7839856"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E6BD6CC1-D18D-4B2C-8863-9FF11ADA4901}"/>
              </a:ext>
            </a:extLst>
          </p:cNvPr>
          <p:cNvSpPr>
            <a:spLocks noGrp="1"/>
          </p:cNvSpPr>
          <p:nvPr>
            <p:ph type="subTitle" idx="1"/>
          </p:nvPr>
        </p:nvSpPr>
        <p:spPr>
          <a:xfrm>
            <a:off x="2188564" y="3602038"/>
            <a:ext cx="7839856"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9E6A014B-A723-4CA2-A547-40CC4C91BBA5}"/>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5" name="Нижний колонтитул 4">
            <a:extLst>
              <a:ext uri="{FF2B5EF4-FFF2-40B4-BE49-F238E27FC236}">
                <a16:creationId xmlns:a16="http://schemas.microsoft.com/office/drawing/2014/main" xmlns="" id="{2EFD4F58-FA88-4F1E-9400-B170137686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C44E6664-1597-46CF-91AF-EF0B21868B74}"/>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3118962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126C6A-3930-4170-8441-1176B122AC0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447CD2B1-BF02-4946-A3D5-ED1035A2536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A47A0D2E-7738-4501-81C4-91B8FCBBBD29}"/>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5" name="Нижний колонтитул 4">
            <a:extLst>
              <a:ext uri="{FF2B5EF4-FFF2-40B4-BE49-F238E27FC236}">
                <a16:creationId xmlns:a16="http://schemas.microsoft.com/office/drawing/2014/main" xmlns="" id="{2419ADCA-5BCC-49C1-8641-745C180C455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E42A6760-6BD6-4AE8-B30F-C9B2EA76AFD1}"/>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3392340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FA450C19-AFEE-4B45-8E30-87BA0136740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42E500CB-A2A9-4C53-87F8-1149795E1E4D}"/>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10367ED7-F150-497E-8B58-E1BB7CE727BA}"/>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5" name="Нижний колонтитул 4">
            <a:extLst>
              <a:ext uri="{FF2B5EF4-FFF2-40B4-BE49-F238E27FC236}">
                <a16:creationId xmlns:a16="http://schemas.microsoft.com/office/drawing/2014/main" xmlns="" id="{653C1D01-8839-4176-A046-AD3A4A9787F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863AB8A0-E3CF-44B7-89F5-41D1B32AAEA0}"/>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2654369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749A296-65DD-4350-B236-993B6A153E6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E53D08E0-0FD0-40C0-879E-2C97E46111D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38A4A3C8-E04F-4978-9DCA-7AC051BB75F0}"/>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5" name="Нижний колонтитул 4">
            <a:extLst>
              <a:ext uri="{FF2B5EF4-FFF2-40B4-BE49-F238E27FC236}">
                <a16:creationId xmlns:a16="http://schemas.microsoft.com/office/drawing/2014/main" xmlns="" id="{9E49931E-FCD7-4387-8F1E-96FF53CC809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4DE30B81-BD11-4DA6-97EE-A488D4C73D25}"/>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1501735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58FCEF0-70E0-41DA-9725-170F480A1C8B}"/>
              </a:ext>
            </a:extLst>
          </p:cNvPr>
          <p:cNvSpPr>
            <a:spLocks noGrp="1"/>
          </p:cNvSpPr>
          <p:nvPr>
            <p:ph type="title"/>
          </p:nvPr>
        </p:nvSpPr>
        <p:spPr>
          <a:xfrm>
            <a:off x="1898754" y="1185082"/>
            <a:ext cx="8394491" cy="2727351"/>
          </a:xfrm>
        </p:spPr>
        <p:txBody>
          <a:bodyPr anchor="b"/>
          <a:lstStyle>
            <a:lvl1pPr algn="ctr">
              <a:defRPr sz="6000"/>
            </a:lvl1pPr>
          </a:lstStyle>
          <a:p>
            <a:r>
              <a:rPr lang="ru-RU"/>
              <a:t>Образец заголовка</a:t>
            </a:r>
          </a:p>
        </p:txBody>
      </p:sp>
      <p:sp>
        <p:nvSpPr>
          <p:cNvPr id="3" name="Текст 2">
            <a:extLst>
              <a:ext uri="{FF2B5EF4-FFF2-40B4-BE49-F238E27FC236}">
                <a16:creationId xmlns:a16="http://schemas.microsoft.com/office/drawing/2014/main" xmlns="" id="{677780CA-84E6-42CC-8B81-7FFECEAAD168}"/>
              </a:ext>
            </a:extLst>
          </p:cNvPr>
          <p:cNvSpPr>
            <a:spLocks noGrp="1"/>
          </p:cNvSpPr>
          <p:nvPr>
            <p:ph type="body" idx="1"/>
          </p:nvPr>
        </p:nvSpPr>
        <p:spPr>
          <a:xfrm>
            <a:off x="1898754" y="4064807"/>
            <a:ext cx="8394491" cy="1500187"/>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67BF3734-FB6D-4CBA-BA4D-F6785B4246C3}"/>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5" name="Нижний колонтитул 4">
            <a:extLst>
              <a:ext uri="{FF2B5EF4-FFF2-40B4-BE49-F238E27FC236}">
                <a16:creationId xmlns:a16="http://schemas.microsoft.com/office/drawing/2014/main" xmlns="" id="{C02D54FF-CF05-4F08-865B-DE27E2E70D6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DE420F7E-08EA-4395-86B0-F24B7C3D7750}"/>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3944894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ABF40D7-FF1B-4FF6-B895-1CA0BBF22C5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DDC0F1D8-9629-44BC-8C3C-53680FCE73B9}"/>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20AB43DF-287F-4229-A830-F76D6C30326A}"/>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8BA94946-4E45-40A1-BA94-148E50EB6C7D}"/>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6" name="Нижний колонтитул 5">
            <a:extLst>
              <a:ext uri="{FF2B5EF4-FFF2-40B4-BE49-F238E27FC236}">
                <a16:creationId xmlns:a16="http://schemas.microsoft.com/office/drawing/2014/main" xmlns="" id="{B8872BB3-1EF9-43C3-8D3E-A8B6C347EA6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4FD52552-0F8F-4BC9-A8FE-AE77547945BA}"/>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1503866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4303D95-EFD8-4825-A4A2-2330CA21622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0C705D60-7E20-4B46-9231-6634153197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D0994623-AFB3-47C1-8127-BF1DF57CD5B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243B470F-6D8D-4053-B7E9-B5BC19D8A6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6F4799D7-3CEB-4494-B864-72BCCC3A10E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31B57332-EC16-4A8A-9118-3BC636662647}"/>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8" name="Нижний колонтитул 7">
            <a:extLst>
              <a:ext uri="{FF2B5EF4-FFF2-40B4-BE49-F238E27FC236}">
                <a16:creationId xmlns:a16="http://schemas.microsoft.com/office/drawing/2014/main" xmlns="" id="{FC7BF223-21AD-4E0E-80D8-130637DB63F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A9B4AACC-CD40-4865-9033-0D930065D5B7}"/>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30081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BFC1A50-26B9-4AAA-8047-B78A83BACFD8}"/>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93CDC7E1-E05D-4431-81B9-3658A4AF8E4B}"/>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4" name="Нижний колонтитул 3">
            <a:extLst>
              <a:ext uri="{FF2B5EF4-FFF2-40B4-BE49-F238E27FC236}">
                <a16:creationId xmlns:a16="http://schemas.microsoft.com/office/drawing/2014/main" xmlns="" id="{FCE3BB09-EDB2-4614-B465-FD8EA1E752B0}"/>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53F57F74-3439-4174-96C0-00770D64FDD5}"/>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2231113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30041A53-2D77-4F38-B5CB-039415D7F042}"/>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3" name="Нижний колонтитул 2">
            <a:extLst>
              <a:ext uri="{FF2B5EF4-FFF2-40B4-BE49-F238E27FC236}">
                <a16:creationId xmlns:a16="http://schemas.microsoft.com/office/drawing/2014/main" xmlns="" id="{10ECA440-4D96-4C91-A84B-1EE366FCA177}"/>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5D51FDC9-A174-4D94-9E65-FAA12F7721CA}"/>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3038186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BD88624-F033-47DD-A405-1741785B9B6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6A9B9FD2-E0E9-4D74-B803-3238D1E5FE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E739238B-5DC6-413F-9DEA-671DD55123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3188B044-E33A-4D86-BE87-44AFDC7F3FC2}"/>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6" name="Нижний колонтитул 5">
            <a:extLst>
              <a:ext uri="{FF2B5EF4-FFF2-40B4-BE49-F238E27FC236}">
                <a16:creationId xmlns:a16="http://schemas.microsoft.com/office/drawing/2014/main" xmlns="" id="{B3C8E182-30B1-4EAC-AF76-45BCDB72BA1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F3DCC231-460D-4194-A4CA-C5FB63424E96}"/>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790248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CA63488-37FF-40D7-A0C6-0C7312241DE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6C16FE39-C87D-485E-8D4E-512CC445F7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p>
        </p:txBody>
      </p:sp>
      <p:sp>
        <p:nvSpPr>
          <p:cNvPr id="4" name="Текст 3">
            <a:extLst>
              <a:ext uri="{FF2B5EF4-FFF2-40B4-BE49-F238E27FC236}">
                <a16:creationId xmlns:a16="http://schemas.microsoft.com/office/drawing/2014/main" xmlns="" id="{2750DBF6-BB6D-4DF6-AFCF-53D12CB48E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E8B35DED-0D84-472D-802E-A0C9501F352E}"/>
              </a:ext>
            </a:extLst>
          </p:cNvPr>
          <p:cNvSpPr>
            <a:spLocks noGrp="1"/>
          </p:cNvSpPr>
          <p:nvPr>
            <p:ph type="dt" sz="half" idx="10"/>
          </p:nvPr>
        </p:nvSpPr>
        <p:spPr/>
        <p:txBody>
          <a:bodyPr/>
          <a:lstStyle/>
          <a:p>
            <a:fld id="{C47E9E8E-F168-4086-BBE8-07C73E6DCEF2}" type="datetimeFigureOut">
              <a:rPr lang="ru-RU" smtClean="0"/>
              <a:t>19.05.2025</a:t>
            </a:fld>
            <a:endParaRPr lang="ru-RU"/>
          </a:p>
        </p:txBody>
      </p:sp>
      <p:sp>
        <p:nvSpPr>
          <p:cNvPr id="6" name="Нижний колонтитул 5">
            <a:extLst>
              <a:ext uri="{FF2B5EF4-FFF2-40B4-BE49-F238E27FC236}">
                <a16:creationId xmlns:a16="http://schemas.microsoft.com/office/drawing/2014/main" xmlns="" id="{532FFE41-ABC8-4A39-A50A-A9C466EC709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28B9ADAB-9737-4360-AE77-F76A54996204}"/>
              </a:ext>
            </a:extLst>
          </p:cNvPr>
          <p:cNvSpPr>
            <a:spLocks noGrp="1"/>
          </p:cNvSpPr>
          <p:nvPr>
            <p:ph type="sldNum" sz="quarter" idx="12"/>
          </p:nvPr>
        </p:nvSpPr>
        <p:spPr/>
        <p:txBody>
          <a:bodyPr/>
          <a:lstStyle/>
          <a:p>
            <a:fld id="{2E84640E-2ABD-4203-8EEB-3E2DE37CCFFE}" type="slidenum">
              <a:rPr lang="ru-RU" smtClean="0"/>
              <a:t>‹#›</a:t>
            </a:fld>
            <a:endParaRPr lang="ru-RU"/>
          </a:p>
        </p:txBody>
      </p:sp>
    </p:spTree>
    <p:extLst>
      <p:ext uri="{BB962C8B-B14F-4D97-AF65-F5344CB8AC3E}">
        <p14:creationId xmlns:p14="http://schemas.microsoft.com/office/powerpoint/2010/main" val="366664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EF39D7F-76FE-4506-ADED-5D0D0EACBA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scene3d>
              <a:camera prst="orthographicFront"/>
              <a:lightRig rig="morning" dir="t"/>
            </a:scene3d>
            <a:sp3d extrusionH="57150" contourW="12700" prstMaterial="dkEdge">
              <a:bevelT h="25400" prst="softRound"/>
              <a:contourClr>
                <a:srgbClr val="4E4C00"/>
              </a:contourClr>
            </a:sp3d>
          </a:bodyPr>
          <a:lstStyle/>
          <a:p>
            <a:r>
              <a:rPr lang="ru-RU"/>
              <a:t>Образец заголовка</a:t>
            </a:r>
          </a:p>
        </p:txBody>
      </p:sp>
      <p:sp>
        <p:nvSpPr>
          <p:cNvPr id="3" name="Текст 2">
            <a:extLst>
              <a:ext uri="{FF2B5EF4-FFF2-40B4-BE49-F238E27FC236}">
                <a16:creationId xmlns:a16="http://schemas.microsoft.com/office/drawing/2014/main" xmlns="" id="{A955DAB2-43AF-4CA3-98C6-E3F6CC5425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BA13C0C-248E-4722-82B5-153F619C63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E9E8E-F168-4086-BBE8-07C73E6DCEF2}" type="datetimeFigureOut">
              <a:rPr lang="ru-RU" smtClean="0"/>
              <a:t>19.05.2025</a:t>
            </a:fld>
            <a:endParaRPr lang="ru-RU"/>
          </a:p>
        </p:txBody>
      </p:sp>
      <p:sp>
        <p:nvSpPr>
          <p:cNvPr id="5" name="Нижний колонтитул 4">
            <a:extLst>
              <a:ext uri="{FF2B5EF4-FFF2-40B4-BE49-F238E27FC236}">
                <a16:creationId xmlns:a16="http://schemas.microsoft.com/office/drawing/2014/main" xmlns="" id="{0501D820-ACED-4293-9364-5983A92E67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9754930C-5292-45B3-91EF-DD8B179EED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84640E-2ABD-4203-8EEB-3E2DE37CCFFE}" type="slidenum">
              <a:rPr lang="ru-RU" smtClean="0"/>
              <a:t>‹#›</a:t>
            </a:fld>
            <a:endParaRPr lang="ru-RU"/>
          </a:p>
        </p:txBody>
      </p:sp>
    </p:spTree>
    <p:extLst>
      <p:ext uri="{BB962C8B-B14F-4D97-AF65-F5344CB8AC3E}">
        <p14:creationId xmlns:p14="http://schemas.microsoft.com/office/powerpoint/2010/main" val="7456957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400" kern="1200">
          <a:solidFill>
            <a:srgbClr val="6F6C00"/>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35B1DA3-DD3B-4BFA-AF30-FF96AD8BEEFF}"/>
              </a:ext>
            </a:extLst>
          </p:cNvPr>
          <p:cNvSpPr>
            <a:spLocks noGrp="1"/>
          </p:cNvSpPr>
          <p:nvPr>
            <p:ph type="ctrTitle"/>
          </p:nvPr>
        </p:nvSpPr>
        <p:spPr>
          <a:xfrm>
            <a:off x="2188564" y="1122363"/>
            <a:ext cx="7839856" cy="4816710"/>
          </a:xfrm>
        </p:spPr>
        <p:txBody>
          <a:bodyPr>
            <a:normAutofit fontScale="90000"/>
          </a:bodyPr>
          <a:lstStyle/>
          <a:p>
            <a:r>
              <a:rPr lang="ru-RU" b="1" dirty="0"/>
              <a:t>«Безопасность на каждый день: </a:t>
            </a:r>
            <a:r>
              <a:rPr lang="ru-RU" dirty="0"/>
              <a:t/>
            </a:r>
            <a:br>
              <a:rPr lang="ru-RU" dirty="0"/>
            </a:br>
            <a:r>
              <a:rPr lang="ru-RU" b="1" dirty="0"/>
              <a:t>личная безопасность школьника в школе и дома» </a:t>
            </a:r>
            <a:r>
              <a:rPr lang="ru-RU" dirty="0"/>
              <a:t/>
            </a:r>
            <a:br>
              <a:rPr lang="ru-RU" dirty="0"/>
            </a:br>
            <a:endParaRPr lang="ru-RU" dirty="0"/>
          </a:p>
        </p:txBody>
      </p:sp>
      <p:sp>
        <p:nvSpPr>
          <p:cNvPr id="3" name="Подзаголовок 2">
            <a:extLst>
              <a:ext uri="{FF2B5EF4-FFF2-40B4-BE49-F238E27FC236}">
                <a16:creationId xmlns:a16="http://schemas.microsoft.com/office/drawing/2014/main" xmlns="" id="{3B82EC0F-A26C-4E89-9A26-911C382837FE}"/>
              </a:ext>
            </a:extLst>
          </p:cNvPr>
          <p:cNvSpPr>
            <a:spLocks noGrp="1"/>
          </p:cNvSpPr>
          <p:nvPr>
            <p:ph type="subTitle" idx="1"/>
          </p:nvPr>
        </p:nvSpPr>
        <p:spPr>
          <a:xfrm>
            <a:off x="2188564" y="5232903"/>
            <a:ext cx="7839856" cy="1625097"/>
          </a:xfrm>
        </p:spPr>
        <p:txBody>
          <a:bodyPr/>
          <a:lstStyle/>
          <a:p>
            <a:pPr>
              <a:lnSpc>
                <a:spcPct val="100000"/>
              </a:lnSpc>
            </a:pPr>
            <a:r>
              <a:rPr lang="ru-RU" sz="1800" b="1" dirty="0">
                <a:solidFill>
                  <a:srgbClr val="7030A0"/>
                </a:solidFill>
                <a:latin typeface="Arial Black" panose="020B0A04020102020204" pitchFamily="34" charset="0"/>
                <a:cs typeface="Times New Roman" panose="02020603050405020304" pitchFamily="18" charset="0"/>
              </a:rPr>
              <a:t>Подготовила </a:t>
            </a:r>
          </a:p>
          <a:p>
            <a:pPr>
              <a:lnSpc>
                <a:spcPct val="100000"/>
              </a:lnSpc>
            </a:pPr>
            <a:r>
              <a:rPr lang="ru-RU" sz="1800" b="1" dirty="0">
                <a:solidFill>
                  <a:srgbClr val="7030A0"/>
                </a:solidFill>
                <a:latin typeface="Arial Black" panose="020B0A04020102020204" pitchFamily="34" charset="0"/>
                <a:cs typeface="Times New Roman" panose="02020603050405020304" pitchFamily="18" charset="0"/>
              </a:rPr>
              <a:t>учитель </a:t>
            </a:r>
            <a:r>
              <a:rPr lang="ru-RU" sz="1800" b="1" dirty="0" smtClean="0">
                <a:solidFill>
                  <a:srgbClr val="7030A0"/>
                </a:solidFill>
                <a:latin typeface="Arial Black" panose="020B0A04020102020204" pitchFamily="34" charset="0"/>
                <a:cs typeface="Times New Roman" panose="02020603050405020304" pitchFamily="18" charset="0"/>
              </a:rPr>
              <a:t>ГБОУ СО «</a:t>
            </a:r>
            <a:r>
              <a:rPr lang="ru-RU" sz="1800" b="1" dirty="0" err="1" smtClean="0">
                <a:solidFill>
                  <a:srgbClr val="7030A0"/>
                </a:solidFill>
                <a:latin typeface="Arial Black" panose="020B0A04020102020204" pitchFamily="34" charset="0"/>
                <a:cs typeface="Times New Roman" panose="02020603050405020304" pitchFamily="18" charset="0"/>
              </a:rPr>
              <a:t>Североуральская</a:t>
            </a:r>
            <a:r>
              <a:rPr lang="ru-RU" sz="1800" b="1" dirty="0" smtClean="0">
                <a:solidFill>
                  <a:srgbClr val="7030A0"/>
                </a:solidFill>
                <a:latin typeface="Arial Black" panose="020B0A04020102020204" pitchFamily="34" charset="0"/>
                <a:cs typeface="Times New Roman" panose="02020603050405020304" pitchFamily="18" charset="0"/>
              </a:rPr>
              <a:t> школа-интернат»</a:t>
            </a:r>
            <a:endParaRPr lang="ru-RU" sz="1800" b="1" dirty="0">
              <a:solidFill>
                <a:srgbClr val="7030A0"/>
              </a:solidFill>
              <a:latin typeface="Arial Black" panose="020B0A04020102020204" pitchFamily="34" charset="0"/>
              <a:cs typeface="Times New Roman" panose="02020603050405020304" pitchFamily="18" charset="0"/>
            </a:endParaRPr>
          </a:p>
          <a:p>
            <a:pPr>
              <a:lnSpc>
                <a:spcPct val="100000"/>
              </a:lnSpc>
            </a:pPr>
            <a:r>
              <a:rPr lang="ru-RU" sz="1800" b="1" dirty="0" err="1" smtClean="0">
                <a:solidFill>
                  <a:srgbClr val="7030A0"/>
                </a:solidFill>
                <a:latin typeface="Arial Black" panose="020B0A04020102020204" pitchFamily="34" charset="0"/>
                <a:cs typeface="Times New Roman" panose="02020603050405020304" pitchFamily="18" charset="0"/>
              </a:rPr>
              <a:t>Помыткина</a:t>
            </a:r>
            <a:r>
              <a:rPr lang="ru-RU" sz="1800" b="1" dirty="0" smtClean="0">
                <a:solidFill>
                  <a:srgbClr val="7030A0"/>
                </a:solidFill>
                <a:latin typeface="Arial Black" panose="020B0A04020102020204" pitchFamily="34" charset="0"/>
                <a:cs typeface="Times New Roman" panose="02020603050405020304" pitchFamily="18" charset="0"/>
              </a:rPr>
              <a:t> Татьяна </a:t>
            </a:r>
            <a:r>
              <a:rPr lang="ru-RU" sz="1800" b="1" dirty="0" err="1" smtClean="0">
                <a:solidFill>
                  <a:srgbClr val="7030A0"/>
                </a:solidFill>
                <a:latin typeface="Arial Black" panose="020B0A04020102020204" pitchFamily="34" charset="0"/>
                <a:cs typeface="Times New Roman" panose="02020603050405020304" pitchFamily="18" charset="0"/>
              </a:rPr>
              <a:t>Рамильевна</a:t>
            </a:r>
            <a:endParaRPr lang="ru-RU" sz="1800" b="1" dirty="0">
              <a:solidFill>
                <a:srgbClr val="7030A0"/>
              </a:solidFill>
              <a:latin typeface="Arial Black" panose="020B0A040201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3315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88564" y="1122363"/>
            <a:ext cx="7839856" cy="5133582"/>
          </a:xfrm>
        </p:spPr>
        <p:txBody>
          <a:bodyPr>
            <a:noAutofit/>
          </a:bodyPr>
          <a:lstStyle/>
          <a:p>
            <a:r>
              <a:rPr lang="ru-RU" sz="2000" dirty="0"/>
              <a:t>Объясните ребенку, кому он имеет право открыть дверь, если он находится дома один. Как себя вести, если в дверь звонит незнакомый человек; где в квартире перекрывается вода, если авария водопровода произойдёт в квартире; где выключается газ, электричество. Эти и другие элементарные правила безопасности должен знать ребенок. Ощущение страха, опасности, паника часто не позволяют взрослым, а детям особенно, принять правильное решение, т. е. определить конкретные действия, ориентированные на сохранение собственного здоровья, их последовательность, порядок.</a:t>
            </a:r>
            <a:br>
              <a:rPr lang="ru-RU" sz="2000" dirty="0"/>
            </a:br>
            <a:r>
              <a:rPr lang="ru-RU" sz="2000" dirty="0"/>
              <a:t>Поэтому родителям важно знать, что недостаточно ограничиваться</a:t>
            </a:r>
            <a:br>
              <a:rPr lang="ru-RU" sz="2000" dirty="0"/>
            </a:br>
            <a:r>
              <a:rPr lang="ru-RU" sz="2000" dirty="0"/>
              <a:t>перечислением возможных опасных для детей ситуаций. Прочное закрепление</a:t>
            </a:r>
            <a:br>
              <a:rPr lang="ru-RU" sz="2000" dirty="0"/>
            </a:br>
            <a:r>
              <a:rPr lang="ru-RU" sz="2000" dirty="0"/>
              <a:t>навыка безопасного поведения происходит в процессе проигрывания вместе с детьми возможных моделей поведения в экстремальных ситуациях. </a:t>
            </a:r>
            <a:endParaRPr lang="ru-RU" sz="2000" dirty="0"/>
          </a:p>
        </p:txBody>
      </p:sp>
      <p:sp>
        <p:nvSpPr>
          <p:cNvPr id="3" name="Подзаголовок 2"/>
          <p:cNvSpPr>
            <a:spLocks noGrp="1"/>
          </p:cNvSpPr>
          <p:nvPr>
            <p:ph type="subTitle" idx="1"/>
          </p:nvPr>
        </p:nvSpPr>
        <p:spPr>
          <a:xfrm flipH="1">
            <a:off x="12738226" y="3602038"/>
            <a:ext cx="371192" cy="1655762"/>
          </a:xfrm>
        </p:spPr>
        <p:txBody>
          <a:bodyPr/>
          <a:lstStyle/>
          <a:p>
            <a:endParaRPr lang="ru-RU" dirty="0"/>
          </a:p>
        </p:txBody>
      </p:sp>
    </p:spTree>
    <p:extLst>
      <p:ext uri="{BB962C8B-B14F-4D97-AF65-F5344CB8AC3E}">
        <p14:creationId xmlns:p14="http://schemas.microsoft.com/office/powerpoint/2010/main" val="3301765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88564" y="316871"/>
            <a:ext cx="7839856" cy="1403287"/>
          </a:xfrm>
        </p:spPr>
        <p:txBody>
          <a:bodyPr>
            <a:normAutofit/>
          </a:bodyPr>
          <a:lstStyle/>
          <a:p>
            <a:r>
              <a:rPr lang="ru-RU" sz="3600" dirty="0" smtClean="0"/>
              <a:t>Профилактика </a:t>
            </a:r>
            <a:br>
              <a:rPr lang="ru-RU" sz="3600" dirty="0" smtClean="0"/>
            </a:br>
            <a:r>
              <a:rPr lang="ru-RU" sz="3600" dirty="0" smtClean="0"/>
              <a:t>детского </a:t>
            </a:r>
            <a:r>
              <a:rPr lang="ru-RU" sz="3600" dirty="0"/>
              <a:t>травматизма</a:t>
            </a:r>
            <a:endParaRPr lang="ru-RU" sz="3600" dirty="0"/>
          </a:p>
        </p:txBody>
      </p:sp>
      <p:sp>
        <p:nvSpPr>
          <p:cNvPr id="3" name="Подзаголовок 2"/>
          <p:cNvSpPr>
            <a:spLocks noGrp="1"/>
          </p:cNvSpPr>
          <p:nvPr>
            <p:ph type="subTitle" idx="1"/>
          </p:nvPr>
        </p:nvSpPr>
        <p:spPr>
          <a:xfrm>
            <a:off x="2188564" y="1828800"/>
            <a:ext cx="7839856" cy="4744016"/>
          </a:xfrm>
        </p:spPr>
        <p:txBody>
          <a:bodyPr>
            <a:normAutofit/>
          </a:bodyPr>
          <a:lstStyle/>
          <a:p>
            <a:r>
              <a:rPr lang="ru-RU" dirty="0">
                <a:solidFill>
                  <a:srgbClr val="7030A0"/>
                </a:solidFill>
                <a:latin typeface="Arial Black" panose="020B0A04020102020204" pitchFamily="34" charset="0"/>
              </a:rPr>
              <a:t>Сложность ситуации состоит в том, что ребенок лишается систематической домашней опеке, а необходимым жизненным опытом он еще не обладает. Вместе с тем он стремится подражать старшим: так же спрыгнуть с дерева, пробежать на красный свет светофора, съехать с высокой горки и т. п. </a:t>
            </a:r>
            <a:r>
              <a:rPr lang="ru-RU" dirty="0">
                <a:solidFill>
                  <a:srgbClr val="7030A0"/>
                </a:solidFill>
                <a:latin typeface="Arial Black" panose="020B0A04020102020204" pitchFamily="34" charset="0"/>
              </a:rPr>
              <a:t>Р</a:t>
            </a:r>
            <a:r>
              <a:rPr lang="ru-RU" dirty="0" smtClean="0">
                <a:solidFill>
                  <a:srgbClr val="7030A0"/>
                </a:solidFill>
                <a:latin typeface="Arial Black" panose="020B0A04020102020204" pitchFamily="34" charset="0"/>
              </a:rPr>
              <a:t>ебенок </a:t>
            </a:r>
            <a:r>
              <a:rPr lang="ru-RU" dirty="0">
                <a:solidFill>
                  <a:srgbClr val="7030A0"/>
                </a:solidFill>
                <a:latin typeface="Arial Black" panose="020B0A04020102020204" pitchFamily="34" charset="0"/>
              </a:rPr>
              <a:t>хочет самоутвердиться, не показаться трусом перед старшими друзьями. Заканчивается это часто плачевно.</a:t>
            </a:r>
          </a:p>
          <a:p>
            <a:endParaRPr lang="ru-RU" dirty="0"/>
          </a:p>
        </p:txBody>
      </p:sp>
    </p:spTree>
    <p:extLst>
      <p:ext uri="{BB962C8B-B14F-4D97-AF65-F5344CB8AC3E}">
        <p14:creationId xmlns:p14="http://schemas.microsoft.com/office/powerpoint/2010/main" val="2417642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88564" y="-806025"/>
            <a:ext cx="7839856" cy="2387600"/>
          </a:xfrm>
        </p:spPr>
        <p:txBody>
          <a:bodyPr>
            <a:normAutofit/>
          </a:bodyPr>
          <a:lstStyle/>
          <a:p>
            <a:r>
              <a:rPr lang="ru-RU" sz="3600" dirty="0"/>
              <a:t>Профилактика </a:t>
            </a:r>
            <a:br>
              <a:rPr lang="ru-RU" sz="3600" dirty="0"/>
            </a:br>
            <a:r>
              <a:rPr lang="ru-RU" sz="3600" dirty="0"/>
              <a:t>детского травматизма</a:t>
            </a:r>
          </a:p>
        </p:txBody>
      </p:sp>
      <p:sp>
        <p:nvSpPr>
          <p:cNvPr id="3" name="Подзаголовок 2"/>
          <p:cNvSpPr>
            <a:spLocks noGrp="1"/>
          </p:cNvSpPr>
          <p:nvPr>
            <p:ph type="subTitle" idx="1"/>
          </p:nvPr>
        </p:nvSpPr>
        <p:spPr>
          <a:xfrm>
            <a:off x="2188564" y="1828800"/>
            <a:ext cx="7839856" cy="3429000"/>
          </a:xfrm>
        </p:spPr>
        <p:txBody>
          <a:bodyPr>
            <a:normAutofit/>
          </a:bodyPr>
          <a:lstStyle/>
          <a:p>
            <a:r>
              <a:rPr lang="ru-RU" dirty="0">
                <a:solidFill>
                  <a:srgbClr val="7030A0"/>
                </a:solidFill>
                <a:latin typeface="Arial Black" panose="020B0A04020102020204" pitchFamily="34" charset="0"/>
              </a:rPr>
              <a:t>При обучении детей правилам безопасности нелишними будут так называемые «</a:t>
            </a:r>
            <a:r>
              <a:rPr lang="ru-RU" i="1" dirty="0">
                <a:solidFill>
                  <a:srgbClr val="7030A0"/>
                </a:solidFill>
                <a:latin typeface="Arial Black" panose="020B0A04020102020204" pitchFamily="34" charset="0"/>
              </a:rPr>
              <a:t>экскурсии безопасности</a:t>
            </a:r>
            <a:r>
              <a:rPr lang="ru-RU" dirty="0">
                <a:solidFill>
                  <a:srgbClr val="7030A0"/>
                </a:solidFill>
                <a:latin typeface="Arial Black" panose="020B0A04020102020204" pitchFamily="34" charset="0"/>
              </a:rPr>
              <a:t>», когда родители обращают внимание детей на </a:t>
            </a:r>
            <a:r>
              <a:rPr lang="ru-RU" dirty="0" err="1">
                <a:solidFill>
                  <a:srgbClr val="7030A0"/>
                </a:solidFill>
                <a:latin typeface="Arial Black" panose="020B0A04020102020204" pitchFamily="34" charset="0"/>
              </a:rPr>
              <a:t>травмо</a:t>
            </a:r>
            <a:r>
              <a:rPr lang="ru-RU" dirty="0">
                <a:solidFill>
                  <a:srgbClr val="7030A0"/>
                </a:solidFill>
                <a:latin typeface="Arial Black" panose="020B0A04020102020204" pitchFamily="34" charset="0"/>
              </a:rPr>
              <a:t>-опасные места в микрорайоне дома, но дороге школу и т.п.</a:t>
            </a:r>
          </a:p>
          <a:p>
            <a:endParaRPr lang="ru-RU" dirty="0"/>
          </a:p>
        </p:txBody>
      </p:sp>
    </p:spTree>
    <p:extLst>
      <p:ext uri="{BB962C8B-B14F-4D97-AF65-F5344CB8AC3E}">
        <p14:creationId xmlns:p14="http://schemas.microsoft.com/office/powerpoint/2010/main" val="933581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88564" y="1122363"/>
            <a:ext cx="7839856" cy="624956"/>
          </a:xfrm>
        </p:spPr>
        <p:txBody>
          <a:bodyPr>
            <a:normAutofit fontScale="90000"/>
          </a:bodyPr>
          <a:lstStyle/>
          <a:p>
            <a:r>
              <a:rPr lang="ru-RU" sz="4000" dirty="0"/>
              <a:t>Р</a:t>
            </a:r>
            <a:r>
              <a:rPr lang="ru-RU" sz="4000" dirty="0" smtClean="0"/>
              <a:t>ешения </a:t>
            </a:r>
            <a:r>
              <a:rPr lang="ru-RU" sz="4000" dirty="0"/>
              <a:t>родительского </a:t>
            </a:r>
            <a:r>
              <a:rPr lang="ru-RU" sz="4000" dirty="0" smtClean="0"/>
              <a:t>собрания</a:t>
            </a:r>
            <a:endParaRPr lang="ru-RU" sz="4000" dirty="0"/>
          </a:p>
        </p:txBody>
      </p:sp>
      <p:sp>
        <p:nvSpPr>
          <p:cNvPr id="3" name="Подзаголовок 2"/>
          <p:cNvSpPr>
            <a:spLocks noGrp="1"/>
          </p:cNvSpPr>
          <p:nvPr>
            <p:ph type="subTitle" idx="1"/>
          </p:nvPr>
        </p:nvSpPr>
        <p:spPr>
          <a:xfrm>
            <a:off x="2188564" y="1747319"/>
            <a:ext cx="7839856" cy="4870764"/>
          </a:xfrm>
        </p:spPr>
        <p:txBody>
          <a:bodyPr>
            <a:normAutofit fontScale="92500"/>
          </a:bodyPr>
          <a:lstStyle/>
          <a:p>
            <a:pPr algn="l"/>
            <a:r>
              <a:rPr lang="ru-RU" dirty="0">
                <a:solidFill>
                  <a:srgbClr val="7030A0"/>
                </a:solidFill>
                <a:latin typeface="Arial Black" panose="020B0A04020102020204" pitchFamily="34" charset="0"/>
              </a:rPr>
              <a:t>1. Родителям ежедневно уделять внимание вопросам безопасности детей.</a:t>
            </a:r>
          </a:p>
          <a:p>
            <a:pPr algn="l"/>
            <a:r>
              <a:rPr lang="ru-RU" dirty="0">
                <a:solidFill>
                  <a:srgbClr val="7030A0"/>
                </a:solidFill>
                <a:latin typeface="Arial Black" panose="020B0A04020102020204" pitchFamily="34" charset="0"/>
              </a:rPr>
              <a:t>2. Проанализировать ситуацию в своей в квартире с точки зрения безопасности детей (в порядке ли электропроводка, кухонное оборудование, крепость подвеса полок, картин, в безопасном ли месте находятся лекарства, предметы бытовой химии и т. д.). Научить детей пользоваться предметами первой помощи: йод, бинт и т. д.</a:t>
            </a:r>
          </a:p>
          <a:p>
            <a:pPr algn="l"/>
            <a:r>
              <a:rPr lang="ru-RU" dirty="0">
                <a:solidFill>
                  <a:srgbClr val="7030A0"/>
                </a:solidFill>
                <a:latin typeface="Arial Black" panose="020B0A04020102020204" pitchFamily="34" charset="0"/>
              </a:rPr>
              <a:t>3. Провести с детьми экскурсию «безопасности» в микрорайоне дома и школы.</a:t>
            </a:r>
          </a:p>
          <a:p>
            <a:pPr algn="l"/>
            <a:r>
              <a:rPr lang="ru-RU" dirty="0">
                <a:solidFill>
                  <a:srgbClr val="7030A0"/>
                </a:solidFill>
                <a:latin typeface="Arial Black" panose="020B0A04020102020204" pitchFamily="34" charset="0"/>
              </a:rPr>
              <a:t>4. Обсудить с детьми памятки безопасного поведения.</a:t>
            </a:r>
          </a:p>
          <a:p>
            <a:endParaRPr lang="ru-RU" dirty="0"/>
          </a:p>
        </p:txBody>
      </p:sp>
    </p:spTree>
    <p:extLst>
      <p:ext uri="{BB962C8B-B14F-4D97-AF65-F5344CB8AC3E}">
        <p14:creationId xmlns:p14="http://schemas.microsoft.com/office/powerpoint/2010/main" val="3035266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xmlns="" id="{F4105310-27BB-4AC2-8458-E7017B282445}"/>
              </a:ext>
            </a:extLst>
          </p:cNvPr>
          <p:cNvSpPr>
            <a:spLocks noGrp="1"/>
          </p:cNvSpPr>
          <p:nvPr>
            <p:ph type="title"/>
          </p:nvPr>
        </p:nvSpPr>
        <p:spPr>
          <a:xfrm>
            <a:off x="1898754" y="135802"/>
            <a:ext cx="8394491" cy="860079"/>
          </a:xfrm>
        </p:spPr>
        <p:txBody>
          <a:bodyPr>
            <a:normAutofit/>
          </a:bodyPr>
          <a:lstStyle/>
          <a:p>
            <a:r>
              <a:rPr lang="ru-RU" sz="3600" dirty="0" smtClean="0"/>
              <a:t>Цель:</a:t>
            </a:r>
            <a:endParaRPr lang="ru-RU" sz="3600" dirty="0"/>
          </a:p>
        </p:txBody>
      </p:sp>
      <p:sp>
        <p:nvSpPr>
          <p:cNvPr id="5" name="Текст 4">
            <a:extLst>
              <a:ext uri="{FF2B5EF4-FFF2-40B4-BE49-F238E27FC236}">
                <a16:creationId xmlns:a16="http://schemas.microsoft.com/office/drawing/2014/main" xmlns="" id="{88F5D2CF-2D62-4A2D-A820-E88EE9E354B9}"/>
              </a:ext>
            </a:extLst>
          </p:cNvPr>
          <p:cNvSpPr>
            <a:spLocks noGrp="1"/>
          </p:cNvSpPr>
          <p:nvPr>
            <p:ph type="body" idx="1"/>
          </p:nvPr>
        </p:nvSpPr>
        <p:spPr>
          <a:xfrm>
            <a:off x="1629624" y="1348967"/>
            <a:ext cx="8890502" cy="4216028"/>
          </a:xfrm>
        </p:spPr>
        <p:txBody>
          <a:bodyPr/>
          <a:lstStyle/>
          <a:p>
            <a:r>
              <a:rPr lang="ru-RU" dirty="0">
                <a:solidFill>
                  <a:srgbClr val="7030A0"/>
                </a:solidFill>
                <a:latin typeface="Arial Black" panose="020B0A04020102020204" pitchFamily="34" charset="0"/>
              </a:rPr>
              <a:t>О</a:t>
            </a:r>
            <a:r>
              <a:rPr lang="ru-RU" dirty="0" smtClean="0">
                <a:solidFill>
                  <a:srgbClr val="7030A0"/>
                </a:solidFill>
                <a:latin typeface="Arial Black" panose="020B0A04020102020204" pitchFamily="34" charset="0"/>
              </a:rPr>
              <a:t>бъединить </a:t>
            </a:r>
            <a:r>
              <a:rPr lang="ru-RU" dirty="0">
                <a:solidFill>
                  <a:srgbClr val="7030A0"/>
                </a:solidFill>
                <a:latin typeface="Arial Black" panose="020B0A04020102020204" pitchFamily="34" charset="0"/>
              </a:rPr>
              <a:t>усилия семьи и школы в формировании у </a:t>
            </a:r>
            <a:r>
              <a:rPr lang="ru-RU" dirty="0" smtClean="0">
                <a:solidFill>
                  <a:srgbClr val="7030A0"/>
                </a:solidFill>
                <a:latin typeface="Arial Black" panose="020B0A04020102020204" pitchFamily="34" charset="0"/>
              </a:rPr>
              <a:t>школьников </a:t>
            </a:r>
            <a:r>
              <a:rPr lang="ru-RU" dirty="0">
                <a:solidFill>
                  <a:srgbClr val="7030A0"/>
                </a:solidFill>
                <a:latin typeface="Arial Black" panose="020B0A04020102020204" pitchFamily="34" charset="0"/>
              </a:rPr>
              <a:t>ответственного отношения к личной безопасности</a:t>
            </a:r>
            <a:r>
              <a:rPr lang="ru-RU" dirty="0" smtClean="0">
                <a:solidFill>
                  <a:srgbClr val="7030A0"/>
                </a:solidFill>
                <a:latin typeface="Arial Black" panose="020B0A04020102020204" pitchFamily="34" charset="0"/>
              </a:rPr>
              <a:t>.</a:t>
            </a:r>
          </a:p>
          <a:p>
            <a:endParaRPr lang="ru-RU" dirty="0">
              <a:solidFill>
                <a:srgbClr val="7030A0"/>
              </a:solidFill>
              <a:latin typeface="Arial Black" panose="020B0A04020102020204" pitchFamily="34" charset="0"/>
            </a:endParaRPr>
          </a:p>
          <a:p>
            <a:r>
              <a:rPr lang="ru-RU" dirty="0">
                <a:solidFill>
                  <a:srgbClr val="7030A0"/>
                </a:solidFill>
                <a:latin typeface="Arial Black" panose="020B0A04020102020204" pitchFamily="34" charset="0"/>
              </a:rPr>
              <a:t>Важнейшая задача семьи и школы - научить ребенка ответственно относиться к себе и окружающим людям, уметь предвидеть и распознавать опасности, соблюдать несложные правила личной безопасности, выработать модели поведения в экстремальных ситуациях.</a:t>
            </a:r>
          </a:p>
          <a:p>
            <a:endParaRPr lang="ru-RU" dirty="0">
              <a:solidFill>
                <a:srgbClr val="7030A0"/>
              </a:solidFill>
              <a:latin typeface="Arial Black" panose="020B0A04020102020204" pitchFamily="34" charset="0"/>
            </a:endParaRPr>
          </a:p>
        </p:txBody>
      </p:sp>
    </p:spTree>
    <p:extLst>
      <p:ext uri="{BB962C8B-B14F-4D97-AF65-F5344CB8AC3E}">
        <p14:creationId xmlns:p14="http://schemas.microsoft.com/office/powerpoint/2010/main" val="711815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448515" y="1185082"/>
            <a:ext cx="307818" cy="2727351"/>
          </a:xfrm>
        </p:spPr>
        <p:txBody>
          <a:bodyPr/>
          <a:lstStyle/>
          <a:p>
            <a:endParaRPr lang="ru-RU" dirty="0"/>
          </a:p>
        </p:txBody>
      </p:sp>
      <p:sp>
        <p:nvSpPr>
          <p:cNvPr id="3" name="Текст 2"/>
          <p:cNvSpPr>
            <a:spLocks noGrp="1"/>
          </p:cNvSpPr>
          <p:nvPr>
            <p:ph type="body" idx="1"/>
          </p:nvPr>
        </p:nvSpPr>
        <p:spPr>
          <a:xfrm>
            <a:off x="1638678" y="407406"/>
            <a:ext cx="8654568" cy="5875699"/>
          </a:xfrm>
        </p:spPr>
        <p:txBody>
          <a:bodyPr>
            <a:normAutofit lnSpcReduction="10000"/>
          </a:bodyPr>
          <a:lstStyle/>
          <a:p>
            <a:r>
              <a:rPr lang="ru-RU" sz="2800" dirty="0">
                <a:solidFill>
                  <a:srgbClr val="7030A0"/>
                </a:solidFill>
                <a:latin typeface="Arial Black" panose="020B0A04020102020204" pitchFamily="34" charset="0"/>
              </a:rPr>
              <a:t>В условиях современной цивилизации вопросы безопасности жизнедеятельности крайне обострились и приобрели характерные черты проблемы выживания. В словаре русского языка С. И, Ожегова </a:t>
            </a:r>
            <a:r>
              <a:rPr lang="ru-RU" sz="2800" i="1" dirty="0">
                <a:solidFill>
                  <a:srgbClr val="7030A0"/>
                </a:solidFill>
                <a:latin typeface="Arial Black" panose="020B0A04020102020204" pitchFamily="34" charset="0"/>
              </a:rPr>
              <a:t>«безопасность» </a:t>
            </a:r>
            <a:r>
              <a:rPr lang="ru-RU" sz="2800" dirty="0">
                <a:solidFill>
                  <a:srgbClr val="7030A0"/>
                </a:solidFill>
                <a:latin typeface="Arial Black" panose="020B0A04020102020204" pitchFamily="34" charset="0"/>
              </a:rPr>
              <a:t>определяется как </a:t>
            </a:r>
            <a:r>
              <a:rPr lang="ru-RU" sz="2800" i="1" dirty="0">
                <a:solidFill>
                  <a:srgbClr val="7030A0"/>
                </a:solidFill>
                <a:latin typeface="Arial Black" panose="020B0A04020102020204" pitchFamily="34" charset="0"/>
              </a:rPr>
              <a:t>«положение, при котором не угрожает опасность кому-нибудь, чему-нибудь». </a:t>
            </a:r>
            <a:r>
              <a:rPr lang="ru-RU" sz="2800" dirty="0">
                <a:solidFill>
                  <a:srgbClr val="7030A0"/>
                </a:solidFill>
                <a:latin typeface="Arial Black" panose="020B0A04020102020204" pitchFamily="34" charset="0"/>
              </a:rPr>
              <a:t>К сожалению, современного человека постоянно подстерегают различные опасности</a:t>
            </a:r>
            <a:r>
              <a:rPr lang="ru-RU" sz="2800" dirty="0" smtClean="0">
                <a:solidFill>
                  <a:srgbClr val="7030A0"/>
                </a:solidFill>
                <a:latin typeface="Arial Black" panose="020B0A04020102020204" pitchFamily="34" charset="0"/>
              </a:rPr>
              <a:t>.</a:t>
            </a:r>
          </a:p>
          <a:p>
            <a:endParaRPr lang="ru-RU" sz="2800" dirty="0">
              <a:solidFill>
                <a:srgbClr val="7030A0"/>
              </a:solidFill>
              <a:latin typeface="Arial Black" panose="020B0A04020102020204" pitchFamily="34" charset="0"/>
            </a:endParaRPr>
          </a:p>
          <a:p>
            <a:r>
              <a:rPr lang="ru-RU" sz="2800" dirty="0">
                <a:solidFill>
                  <a:srgbClr val="7030A0"/>
                </a:solidFill>
                <a:latin typeface="Arial Black" panose="020B0A04020102020204" pitchFamily="34" charset="0"/>
              </a:rPr>
              <a:t>Ученые подразделяют опасности на три группы: </a:t>
            </a:r>
            <a:r>
              <a:rPr lang="ru-RU" sz="2800" i="1" dirty="0">
                <a:solidFill>
                  <a:srgbClr val="7030A0"/>
                </a:solidFill>
                <a:latin typeface="Arial Black" panose="020B0A04020102020204" pitchFamily="34" charset="0"/>
              </a:rPr>
              <a:t>природные, техногенные и социальные.</a:t>
            </a:r>
            <a:endParaRPr lang="ru-RU" sz="2800" dirty="0">
              <a:solidFill>
                <a:srgbClr val="7030A0"/>
              </a:solidFill>
              <a:latin typeface="Arial Black" panose="020B0A04020102020204" pitchFamily="34" charset="0"/>
            </a:endParaRPr>
          </a:p>
          <a:p>
            <a:endParaRPr lang="ru-RU" sz="2800" dirty="0">
              <a:solidFill>
                <a:srgbClr val="7030A0"/>
              </a:solidFill>
              <a:latin typeface="Arial Black" panose="020B0A04020102020204" pitchFamily="34" charset="0"/>
            </a:endParaRPr>
          </a:p>
          <a:p>
            <a:endParaRPr lang="ru-RU" dirty="0"/>
          </a:p>
        </p:txBody>
      </p:sp>
    </p:spTree>
    <p:extLst>
      <p:ext uri="{BB962C8B-B14F-4D97-AF65-F5344CB8AC3E}">
        <p14:creationId xmlns:p14="http://schemas.microsoft.com/office/powerpoint/2010/main" val="2027925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98753" y="235391"/>
            <a:ext cx="8394491" cy="2009868"/>
          </a:xfrm>
        </p:spPr>
        <p:txBody>
          <a:bodyPr>
            <a:normAutofit/>
          </a:bodyPr>
          <a:lstStyle/>
          <a:p>
            <a:r>
              <a:rPr lang="ru-RU" sz="3600" dirty="0"/>
              <a:t>К </a:t>
            </a:r>
            <a:r>
              <a:rPr lang="ru-RU" sz="3600" b="1" i="1" dirty="0"/>
              <a:t>природным опасностям </a:t>
            </a:r>
            <a:r>
              <a:rPr lang="ru-RU" sz="3600" dirty="0"/>
              <a:t>относятся:</a:t>
            </a:r>
            <a:r>
              <a:rPr lang="ru-RU" sz="4800" dirty="0"/>
              <a:t/>
            </a:r>
            <a:br>
              <a:rPr lang="ru-RU" sz="4800" dirty="0"/>
            </a:br>
            <a:endParaRPr lang="ru-RU" sz="4800" dirty="0"/>
          </a:p>
        </p:txBody>
      </p:sp>
      <p:sp>
        <p:nvSpPr>
          <p:cNvPr id="3" name="Текст 2"/>
          <p:cNvSpPr>
            <a:spLocks noGrp="1"/>
          </p:cNvSpPr>
          <p:nvPr>
            <p:ph type="body" idx="1"/>
          </p:nvPr>
        </p:nvSpPr>
        <p:spPr>
          <a:xfrm>
            <a:off x="1898754" y="2037031"/>
            <a:ext cx="8394491" cy="3527964"/>
          </a:xfrm>
        </p:spPr>
        <p:txBody>
          <a:bodyPr/>
          <a:lstStyle/>
          <a:p>
            <a:pPr marL="342900" lvl="0" indent="-342900" algn="l">
              <a:buFont typeface="Wingdings" panose="05000000000000000000" pitchFamily="2" charset="2"/>
              <a:buChar char="Ø"/>
            </a:pPr>
            <a:r>
              <a:rPr lang="ru-RU" dirty="0">
                <a:solidFill>
                  <a:srgbClr val="7030A0"/>
                </a:solidFill>
                <a:latin typeface="Arial Black" panose="020B0A04020102020204" pitchFamily="34" charset="0"/>
              </a:rPr>
              <a:t> </a:t>
            </a:r>
            <a:r>
              <a:rPr lang="ru-RU" dirty="0" smtClean="0">
                <a:solidFill>
                  <a:srgbClr val="7030A0"/>
                </a:solidFill>
                <a:latin typeface="Arial Black" panose="020B0A04020102020204" pitchFamily="34" charset="0"/>
              </a:rPr>
              <a:t>пониженная </a:t>
            </a:r>
            <a:r>
              <a:rPr lang="ru-RU" dirty="0">
                <a:solidFill>
                  <a:srgbClr val="7030A0"/>
                </a:solidFill>
                <a:latin typeface="Arial Black" panose="020B0A04020102020204" pitchFamily="34" charset="0"/>
              </a:rPr>
              <a:t>или </a:t>
            </a:r>
            <a:r>
              <a:rPr lang="ru-RU" dirty="0" smtClean="0">
                <a:solidFill>
                  <a:srgbClr val="7030A0"/>
                </a:solidFill>
                <a:latin typeface="Arial Black" panose="020B0A04020102020204" pitchFamily="34" charset="0"/>
              </a:rPr>
              <a:t>повышенная температура </a:t>
            </a:r>
            <a:r>
              <a:rPr lang="ru-RU" dirty="0">
                <a:solidFill>
                  <a:srgbClr val="7030A0"/>
                </a:solidFill>
                <a:latin typeface="Arial Black" panose="020B0A04020102020204" pitchFamily="34" charset="0"/>
              </a:rPr>
              <a:t>воздуха;</a:t>
            </a:r>
          </a:p>
          <a:p>
            <a:pPr marL="342900" lvl="0" indent="-342900" algn="l">
              <a:buFont typeface="Wingdings" panose="05000000000000000000" pitchFamily="2" charset="2"/>
              <a:buChar char="Ø"/>
            </a:pPr>
            <a:r>
              <a:rPr lang="ru-RU" dirty="0">
                <a:solidFill>
                  <a:srgbClr val="7030A0"/>
                </a:solidFill>
                <a:latin typeface="Arial Black" panose="020B0A04020102020204" pitchFamily="34" charset="0"/>
              </a:rPr>
              <a:t> </a:t>
            </a:r>
            <a:r>
              <a:rPr lang="ru-RU" dirty="0" smtClean="0">
                <a:solidFill>
                  <a:srgbClr val="7030A0"/>
                </a:solidFill>
                <a:latin typeface="Arial Black" panose="020B0A04020102020204" pitchFamily="34" charset="0"/>
              </a:rPr>
              <a:t>атмосферные </a:t>
            </a:r>
            <a:r>
              <a:rPr lang="ru-RU" dirty="0">
                <a:solidFill>
                  <a:srgbClr val="7030A0"/>
                </a:solidFill>
                <a:latin typeface="Arial Black" panose="020B0A04020102020204" pitchFamily="34" charset="0"/>
              </a:rPr>
              <a:t>осадки;</a:t>
            </a:r>
          </a:p>
          <a:p>
            <a:pPr marL="342900" lvl="0" indent="-342900" algn="l">
              <a:buFont typeface="Wingdings" panose="05000000000000000000" pitchFamily="2" charset="2"/>
              <a:buChar char="Ø"/>
            </a:pPr>
            <a:r>
              <a:rPr lang="ru-RU" dirty="0">
                <a:solidFill>
                  <a:srgbClr val="7030A0"/>
                </a:solidFill>
                <a:latin typeface="Arial Black" panose="020B0A04020102020204" pitchFamily="34" charset="0"/>
              </a:rPr>
              <a:t> </a:t>
            </a:r>
            <a:r>
              <a:rPr lang="ru-RU" dirty="0" smtClean="0">
                <a:solidFill>
                  <a:srgbClr val="7030A0"/>
                </a:solidFill>
                <a:latin typeface="Arial Black" panose="020B0A04020102020204" pitchFamily="34" charset="0"/>
              </a:rPr>
              <a:t>солнечная </a:t>
            </a:r>
            <a:r>
              <a:rPr lang="ru-RU" dirty="0">
                <a:solidFill>
                  <a:srgbClr val="7030A0"/>
                </a:solidFill>
                <a:latin typeface="Arial Black" panose="020B0A04020102020204" pitchFamily="34" charset="0"/>
              </a:rPr>
              <a:t>радиация;</a:t>
            </a:r>
          </a:p>
          <a:p>
            <a:pPr marL="342900" lvl="0" indent="-342900" algn="l">
              <a:buFont typeface="Wingdings" panose="05000000000000000000" pitchFamily="2" charset="2"/>
              <a:buChar char="Ø"/>
            </a:pPr>
            <a:r>
              <a:rPr lang="ru-RU" dirty="0">
                <a:solidFill>
                  <a:srgbClr val="7030A0"/>
                </a:solidFill>
                <a:latin typeface="Arial Black" panose="020B0A04020102020204" pitchFamily="34" charset="0"/>
              </a:rPr>
              <a:t> </a:t>
            </a:r>
            <a:r>
              <a:rPr lang="ru-RU" dirty="0" smtClean="0">
                <a:solidFill>
                  <a:srgbClr val="7030A0"/>
                </a:solidFill>
                <a:latin typeface="Arial Black" panose="020B0A04020102020204" pitchFamily="34" charset="0"/>
              </a:rPr>
              <a:t>стихийные </a:t>
            </a:r>
            <a:r>
              <a:rPr lang="ru-RU" dirty="0">
                <a:solidFill>
                  <a:srgbClr val="7030A0"/>
                </a:solidFill>
                <a:latin typeface="Arial Black" panose="020B0A04020102020204" pitchFamily="34" charset="0"/>
              </a:rPr>
              <a:t>бедствия (</a:t>
            </a:r>
            <a:r>
              <a:rPr lang="ru-RU" dirty="0" smtClean="0">
                <a:solidFill>
                  <a:srgbClr val="7030A0"/>
                </a:solidFill>
                <a:latin typeface="Arial Black" panose="020B0A04020102020204" pitchFamily="34" charset="0"/>
              </a:rPr>
              <a:t>наводнения, землетрясения, ураганы</a:t>
            </a:r>
            <a:r>
              <a:rPr lang="ru-RU" dirty="0">
                <a:solidFill>
                  <a:srgbClr val="7030A0"/>
                </a:solidFill>
                <a:latin typeface="Arial Black" panose="020B0A04020102020204" pitchFamily="34" charset="0"/>
              </a:rPr>
              <a:t>, лесные пожары и т. д</a:t>
            </a:r>
            <a:r>
              <a:rPr lang="ru-RU" dirty="0" smtClean="0">
                <a:solidFill>
                  <a:srgbClr val="7030A0"/>
                </a:solidFill>
                <a:latin typeface="Arial Black" panose="020B0A04020102020204" pitchFamily="34" charset="0"/>
              </a:rPr>
              <a:t>.).</a:t>
            </a:r>
            <a:endParaRPr lang="ru-RU" dirty="0">
              <a:solidFill>
                <a:srgbClr val="7030A0"/>
              </a:solidFill>
              <a:latin typeface="Arial Black" panose="020B0A04020102020204" pitchFamily="34" charset="0"/>
            </a:endParaRPr>
          </a:p>
          <a:p>
            <a:endParaRPr lang="ru-RU" dirty="0"/>
          </a:p>
        </p:txBody>
      </p:sp>
    </p:spTree>
    <p:extLst>
      <p:ext uri="{BB962C8B-B14F-4D97-AF65-F5344CB8AC3E}">
        <p14:creationId xmlns:p14="http://schemas.microsoft.com/office/powerpoint/2010/main" val="3447620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98754" y="353086"/>
            <a:ext cx="8394491" cy="4074059"/>
          </a:xfrm>
        </p:spPr>
        <p:txBody>
          <a:bodyPr>
            <a:noAutofit/>
          </a:bodyPr>
          <a:lstStyle/>
          <a:p>
            <a:r>
              <a:rPr lang="ru-RU" sz="3600" b="1" i="1" dirty="0"/>
              <a:t>Техногенные опасности </a:t>
            </a:r>
            <a:r>
              <a:rPr lang="ru-RU" sz="3600" dirty="0"/>
              <a:t>могут проявляться в форме аварий технических систем, пожаров, взрывов и т. д.</a:t>
            </a:r>
            <a:br>
              <a:rPr lang="ru-RU" sz="3600" dirty="0"/>
            </a:br>
            <a:endParaRPr lang="ru-RU" sz="3600" dirty="0"/>
          </a:p>
        </p:txBody>
      </p:sp>
      <p:sp>
        <p:nvSpPr>
          <p:cNvPr id="3" name="Текст 2"/>
          <p:cNvSpPr>
            <a:spLocks noGrp="1"/>
          </p:cNvSpPr>
          <p:nvPr>
            <p:ph type="body" idx="1"/>
          </p:nvPr>
        </p:nvSpPr>
        <p:spPr>
          <a:xfrm>
            <a:off x="12647690" y="5314384"/>
            <a:ext cx="117695" cy="172016"/>
          </a:xfrm>
        </p:spPr>
        <p:txBody>
          <a:bodyPr>
            <a:normAutofit fontScale="25000" lnSpcReduction="20000"/>
          </a:bodyPr>
          <a:lstStyle/>
          <a:p>
            <a:endParaRPr lang="ru-RU" dirty="0"/>
          </a:p>
        </p:txBody>
      </p:sp>
    </p:spTree>
    <p:extLst>
      <p:ext uri="{BB962C8B-B14F-4D97-AF65-F5344CB8AC3E}">
        <p14:creationId xmlns:p14="http://schemas.microsoft.com/office/powerpoint/2010/main" val="3188046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48554" y="99588"/>
            <a:ext cx="8881450" cy="2906163"/>
          </a:xfrm>
        </p:spPr>
        <p:txBody>
          <a:bodyPr>
            <a:normAutofit/>
          </a:bodyPr>
          <a:lstStyle/>
          <a:p>
            <a:r>
              <a:rPr lang="ru-RU" sz="3100" dirty="0"/>
              <a:t>Человек тоже может создать</a:t>
            </a:r>
            <a:r>
              <a:rPr lang="ru-RU" sz="3100" b="1" dirty="0"/>
              <a:t> </a:t>
            </a:r>
            <a:r>
              <a:rPr lang="ru-RU" sz="3100" b="1" i="1" dirty="0"/>
              <a:t>социальную опасность </a:t>
            </a:r>
            <a:r>
              <a:rPr lang="ru-RU" sz="3100" dirty="0"/>
              <a:t>своими действиями или бездействием</a:t>
            </a:r>
            <a:r>
              <a:rPr lang="ru-RU" sz="3100" b="1" dirty="0"/>
              <a:t>.</a:t>
            </a:r>
            <a:r>
              <a:rPr lang="ru-RU" dirty="0"/>
              <a:t/>
            </a:r>
            <a:br>
              <a:rPr lang="ru-RU" dirty="0"/>
            </a:br>
            <a:endParaRPr lang="ru-RU" dirty="0"/>
          </a:p>
        </p:txBody>
      </p:sp>
      <p:sp>
        <p:nvSpPr>
          <p:cNvPr id="3" name="Подзаголовок 2"/>
          <p:cNvSpPr>
            <a:spLocks noGrp="1"/>
          </p:cNvSpPr>
          <p:nvPr>
            <p:ph type="subTitle" idx="1"/>
          </p:nvPr>
        </p:nvSpPr>
        <p:spPr>
          <a:xfrm>
            <a:off x="2188564" y="2462543"/>
            <a:ext cx="7839856" cy="2795257"/>
          </a:xfrm>
        </p:spPr>
        <p:txBody>
          <a:bodyPr>
            <a:normAutofit lnSpcReduction="10000"/>
          </a:bodyPr>
          <a:lstStyle/>
          <a:p>
            <a:pPr algn="just"/>
            <a:r>
              <a:rPr lang="ru-RU" dirty="0" smtClean="0">
                <a:solidFill>
                  <a:srgbClr val="7030A0"/>
                </a:solidFill>
                <a:latin typeface="Arial Black" panose="020B0A04020102020204" pitchFamily="34" charset="0"/>
              </a:rPr>
              <a:t>     К </a:t>
            </a:r>
            <a:r>
              <a:rPr lang="ru-RU" dirty="0">
                <a:solidFill>
                  <a:srgbClr val="7030A0"/>
                </a:solidFill>
                <a:latin typeface="Arial Black" panose="020B0A04020102020204" pitchFamily="34" charset="0"/>
              </a:rPr>
              <a:t>опасностям, создаваемым людьми, можно отнести:</a:t>
            </a:r>
          </a:p>
          <a:p>
            <a:pPr marL="342900" lvl="0" indent="-342900" algn="l">
              <a:buFont typeface="Wingdings" panose="05000000000000000000" pitchFamily="2" charset="2"/>
              <a:buChar char="v"/>
            </a:pPr>
            <a:r>
              <a:rPr lang="ru-RU" dirty="0">
                <a:solidFill>
                  <a:srgbClr val="7030A0"/>
                </a:solidFill>
                <a:latin typeface="Arial Black" panose="020B0A04020102020204" pitchFamily="34" charset="0"/>
              </a:rPr>
              <a:t> </a:t>
            </a:r>
            <a:r>
              <a:rPr lang="ru-RU" dirty="0" smtClean="0">
                <a:solidFill>
                  <a:srgbClr val="7030A0"/>
                </a:solidFill>
                <a:latin typeface="Arial Black" panose="020B0A04020102020204" pitchFamily="34" charset="0"/>
              </a:rPr>
              <a:t>войны</a:t>
            </a:r>
            <a:r>
              <a:rPr lang="ru-RU" dirty="0">
                <a:solidFill>
                  <a:srgbClr val="7030A0"/>
                </a:solidFill>
                <a:latin typeface="Arial Black" panose="020B0A04020102020204" pitchFamily="34" charset="0"/>
              </a:rPr>
              <a:t>,</a:t>
            </a:r>
          </a:p>
          <a:p>
            <a:pPr marL="342900" lvl="0" indent="-342900" algn="l">
              <a:buFont typeface="Wingdings" panose="05000000000000000000" pitchFamily="2" charset="2"/>
              <a:buChar char="v"/>
            </a:pPr>
            <a:r>
              <a:rPr lang="ru-RU" dirty="0">
                <a:solidFill>
                  <a:srgbClr val="7030A0"/>
                </a:solidFill>
                <a:latin typeface="Arial Black" panose="020B0A04020102020204" pitchFamily="34" charset="0"/>
              </a:rPr>
              <a:t> </a:t>
            </a:r>
            <a:r>
              <a:rPr lang="ru-RU" dirty="0" smtClean="0">
                <a:solidFill>
                  <a:srgbClr val="7030A0"/>
                </a:solidFill>
                <a:latin typeface="Arial Black" panose="020B0A04020102020204" pitchFamily="34" charset="0"/>
              </a:rPr>
              <a:t>терроризм</a:t>
            </a:r>
            <a:r>
              <a:rPr lang="ru-RU" dirty="0">
                <a:solidFill>
                  <a:srgbClr val="7030A0"/>
                </a:solidFill>
                <a:latin typeface="Arial Black" panose="020B0A04020102020204" pitchFamily="34" charset="0"/>
              </a:rPr>
              <a:t>,</a:t>
            </a:r>
          </a:p>
          <a:p>
            <a:pPr marL="342900" lvl="0" indent="-342900" algn="l">
              <a:buFont typeface="Wingdings" panose="05000000000000000000" pitchFamily="2" charset="2"/>
              <a:buChar char="v"/>
            </a:pPr>
            <a:r>
              <a:rPr lang="ru-RU" dirty="0">
                <a:solidFill>
                  <a:srgbClr val="7030A0"/>
                </a:solidFill>
                <a:latin typeface="Arial Black" panose="020B0A04020102020204" pitchFamily="34" charset="0"/>
              </a:rPr>
              <a:t> социально-политические конфликты,</a:t>
            </a:r>
          </a:p>
          <a:p>
            <a:pPr marL="342900" lvl="0" indent="-342900" algn="l">
              <a:buFont typeface="Wingdings" panose="05000000000000000000" pitchFamily="2" charset="2"/>
              <a:buChar char="v"/>
            </a:pPr>
            <a:r>
              <a:rPr lang="ru-RU" dirty="0">
                <a:solidFill>
                  <a:srgbClr val="7030A0"/>
                </a:solidFill>
                <a:latin typeface="Arial Black" panose="020B0A04020102020204" pitchFamily="34" charset="0"/>
              </a:rPr>
              <a:t> </a:t>
            </a:r>
            <a:r>
              <a:rPr lang="ru-RU" dirty="0" smtClean="0">
                <a:solidFill>
                  <a:srgbClr val="7030A0"/>
                </a:solidFill>
                <a:latin typeface="Arial Black" panose="020B0A04020102020204" pitchFamily="34" charset="0"/>
              </a:rPr>
              <a:t>преступления</a:t>
            </a:r>
            <a:r>
              <a:rPr lang="ru-RU" dirty="0">
                <a:solidFill>
                  <a:srgbClr val="7030A0"/>
                </a:solidFill>
                <a:latin typeface="Arial Black" panose="020B0A04020102020204" pitchFamily="34" charset="0"/>
              </a:rPr>
              <a:t>,</a:t>
            </a:r>
          </a:p>
          <a:p>
            <a:pPr marL="342900" lvl="0" indent="-342900" algn="l">
              <a:buFont typeface="Wingdings" panose="05000000000000000000" pitchFamily="2" charset="2"/>
              <a:buChar char="v"/>
            </a:pPr>
            <a:r>
              <a:rPr lang="ru-RU" dirty="0">
                <a:solidFill>
                  <a:srgbClr val="7030A0"/>
                </a:solidFill>
                <a:latin typeface="Arial Black" panose="020B0A04020102020204" pitchFamily="34" charset="0"/>
              </a:rPr>
              <a:t> </a:t>
            </a:r>
            <a:r>
              <a:rPr lang="ru-RU" dirty="0" smtClean="0">
                <a:solidFill>
                  <a:srgbClr val="7030A0"/>
                </a:solidFill>
                <a:latin typeface="Arial Black" panose="020B0A04020102020204" pitchFamily="34" charset="0"/>
              </a:rPr>
              <a:t>наркоманию</a:t>
            </a:r>
            <a:r>
              <a:rPr lang="ru-RU" dirty="0">
                <a:solidFill>
                  <a:srgbClr val="7030A0"/>
                </a:solidFill>
                <a:latin typeface="Arial Black" panose="020B0A04020102020204" pitchFamily="34" charset="0"/>
              </a:rPr>
              <a:t>, алкоголизм и пр.</a:t>
            </a:r>
          </a:p>
          <a:p>
            <a:endParaRPr lang="ru-RU" dirty="0"/>
          </a:p>
        </p:txBody>
      </p:sp>
    </p:spTree>
    <p:extLst>
      <p:ext uri="{BB962C8B-B14F-4D97-AF65-F5344CB8AC3E}">
        <p14:creationId xmlns:p14="http://schemas.microsoft.com/office/powerpoint/2010/main" val="3257756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01639" y="1122363"/>
            <a:ext cx="8474043" cy="5604362"/>
          </a:xfrm>
        </p:spPr>
        <p:txBody>
          <a:bodyPr>
            <a:normAutofit fontScale="90000"/>
          </a:bodyPr>
          <a:lstStyle/>
          <a:p>
            <a:r>
              <a:rPr lang="ru-RU" sz="3100" dirty="0" smtClean="0"/>
              <a:t>Рядом </a:t>
            </a:r>
            <a:r>
              <a:rPr lang="ru-RU" sz="3100" dirty="0"/>
              <a:t>с человеком находятся </a:t>
            </a:r>
            <a:r>
              <a:rPr lang="ru-RU" sz="3100" b="1" i="1" dirty="0" smtClean="0"/>
              <a:t>потенциальные, </a:t>
            </a:r>
            <a:br>
              <a:rPr lang="ru-RU" sz="3100" b="1" i="1" dirty="0" smtClean="0"/>
            </a:br>
            <a:r>
              <a:rPr lang="ru-RU" sz="3100" dirty="0" smtClean="0"/>
              <a:t>т</a:t>
            </a:r>
            <a:r>
              <a:rPr lang="ru-RU" sz="3100" dirty="0"/>
              <a:t>. е. возможные опасности. Чтобы они не превратились в действительные, надо не только хорошо знать, но и своевременно устранять причины, при которых возможная опасность может превратиться в реальную.</a:t>
            </a:r>
            <a:br>
              <a:rPr lang="ru-RU" sz="3100" dirty="0"/>
            </a:br>
            <a:r>
              <a:rPr lang="ru-RU" sz="3100" dirty="0"/>
              <a:t>Очень часто взрослые не придают значения скрытой опасности, проявляя при этом непростительную беспечность, которая впоследствии может стоить жизни и здоровья им, их детям, окружающим людям.</a:t>
            </a:r>
            <a:r>
              <a:rPr lang="ru-RU" dirty="0"/>
              <a:t/>
            </a:r>
            <a:br>
              <a:rPr lang="ru-RU" dirty="0"/>
            </a:br>
            <a:endParaRPr lang="ru-RU" dirty="0"/>
          </a:p>
        </p:txBody>
      </p:sp>
      <p:sp>
        <p:nvSpPr>
          <p:cNvPr id="3" name="Подзаголовок 2"/>
          <p:cNvSpPr>
            <a:spLocks noGrp="1"/>
          </p:cNvSpPr>
          <p:nvPr>
            <p:ph type="subTitle" idx="1"/>
          </p:nvPr>
        </p:nvSpPr>
        <p:spPr>
          <a:xfrm>
            <a:off x="12702011" y="3602038"/>
            <a:ext cx="45719" cy="1655762"/>
          </a:xfrm>
        </p:spPr>
        <p:txBody>
          <a:bodyPr/>
          <a:lstStyle/>
          <a:p>
            <a:endParaRPr lang="ru-RU" dirty="0"/>
          </a:p>
        </p:txBody>
      </p:sp>
    </p:spTree>
    <p:extLst>
      <p:ext uri="{BB962C8B-B14F-4D97-AF65-F5344CB8AC3E}">
        <p14:creationId xmlns:p14="http://schemas.microsoft.com/office/powerpoint/2010/main" val="3431544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88564" y="325925"/>
            <a:ext cx="7839856" cy="2562130"/>
          </a:xfrm>
        </p:spPr>
        <p:txBody>
          <a:bodyPr>
            <a:normAutofit/>
          </a:bodyPr>
          <a:lstStyle/>
          <a:p>
            <a:r>
              <a:rPr lang="ru-RU" sz="2400" b="1" i="1" dirty="0"/>
              <a:t>Экстремальные, </a:t>
            </a:r>
            <a:r>
              <a:rPr lang="ru-RU" sz="2400" dirty="0"/>
              <a:t>т.е. ситуации, необычные по трудности и сложности, возникают вдруг и внезапно. Поэтому каждому человеку, взрослому и ребенку, важно знать, как себя вести в таких ситуациях.</a:t>
            </a:r>
            <a:r>
              <a:rPr lang="ru-RU" dirty="0"/>
              <a:t/>
            </a:r>
            <a:br>
              <a:rPr lang="ru-RU" dirty="0"/>
            </a:br>
            <a:endParaRPr lang="ru-RU" dirty="0"/>
          </a:p>
        </p:txBody>
      </p:sp>
      <p:sp>
        <p:nvSpPr>
          <p:cNvPr id="3" name="Подзаголовок 2"/>
          <p:cNvSpPr>
            <a:spLocks noGrp="1"/>
          </p:cNvSpPr>
          <p:nvPr>
            <p:ph type="subTitle" idx="1"/>
          </p:nvPr>
        </p:nvSpPr>
        <p:spPr>
          <a:xfrm>
            <a:off x="2188564" y="2299580"/>
            <a:ext cx="7839856" cy="4309450"/>
          </a:xfrm>
        </p:spPr>
        <p:txBody>
          <a:bodyPr>
            <a:normAutofit fontScale="92500" lnSpcReduction="20000"/>
          </a:bodyPr>
          <a:lstStyle/>
          <a:p>
            <a:r>
              <a:rPr lang="ru-RU" dirty="0">
                <a:solidFill>
                  <a:srgbClr val="7030A0"/>
                </a:solidFill>
                <a:latin typeface="Arial Black" panose="020B0A04020102020204" pitchFamily="34" charset="0"/>
              </a:rPr>
              <a:t>Задача взрослых - научить детей не теряться в экстремальных ситуациях, уметь выбрать правильную с точки зрения безопасности модель поведения.</a:t>
            </a:r>
          </a:p>
          <a:p>
            <a:r>
              <a:rPr lang="ru-RU" dirty="0">
                <a:solidFill>
                  <a:srgbClr val="7030A0"/>
                </a:solidFill>
                <a:latin typeface="Arial Black" panose="020B0A04020102020204" pitchFamily="34" charset="0"/>
              </a:rPr>
              <a:t>Окружающее человека пространство можно разделить на </a:t>
            </a:r>
            <a:r>
              <a:rPr lang="ru-RU" i="1" dirty="0">
                <a:solidFill>
                  <a:srgbClr val="7030A0"/>
                </a:solidFill>
                <a:latin typeface="Arial Black" panose="020B0A04020102020204" pitchFamily="34" charset="0"/>
              </a:rPr>
              <a:t>открытое </a:t>
            </a:r>
            <a:r>
              <a:rPr lang="ru-RU" dirty="0">
                <a:solidFill>
                  <a:srgbClr val="7030A0"/>
                </a:solidFill>
                <a:latin typeface="Arial Black" panose="020B0A04020102020204" pitchFamily="34" charset="0"/>
              </a:rPr>
              <a:t>(река, улица, поле и т. д.) и </a:t>
            </a:r>
            <a:r>
              <a:rPr lang="ru-RU" i="1" dirty="0">
                <a:solidFill>
                  <a:srgbClr val="7030A0"/>
                </a:solidFill>
                <a:latin typeface="Arial Black" panose="020B0A04020102020204" pitchFamily="34" charset="0"/>
              </a:rPr>
              <a:t>замкнутое</a:t>
            </a:r>
            <a:r>
              <a:rPr lang="ru-RU" dirty="0">
                <a:solidFill>
                  <a:srgbClr val="7030A0"/>
                </a:solidFill>
                <a:latin typeface="Arial Black" panose="020B0A04020102020204" pitchFamily="34" charset="0"/>
              </a:rPr>
              <a:t> (лифт, подвал, закрытая комната и т. д.). В открытом пространстве ребенок может обратиться за помощью, попытаться самому выйти из ситуации или предпринять действия для спасения. В замкнутом пространстве у ребенка остается два вида поведения:</a:t>
            </a:r>
          </a:p>
          <a:p>
            <a:pPr marL="342900" lvl="0" indent="-342900" algn="l">
              <a:buFont typeface="Wingdings" panose="05000000000000000000" pitchFamily="2" charset="2"/>
              <a:buChar char="ü"/>
            </a:pPr>
            <a:r>
              <a:rPr lang="ru-RU" dirty="0">
                <a:solidFill>
                  <a:srgbClr val="7030A0"/>
                </a:solidFill>
                <a:latin typeface="Arial Black" panose="020B0A04020102020204" pitchFamily="34" charset="0"/>
              </a:rPr>
              <a:t>  звать на помощь</a:t>
            </a:r>
          </a:p>
          <a:p>
            <a:pPr marL="342900" lvl="0" indent="-342900" algn="l">
              <a:buFont typeface="Wingdings" panose="05000000000000000000" pitchFamily="2" charset="2"/>
              <a:buChar char="ü"/>
            </a:pPr>
            <a:r>
              <a:rPr lang="ru-RU" dirty="0">
                <a:solidFill>
                  <a:srgbClr val="7030A0"/>
                </a:solidFill>
                <a:latin typeface="Arial Black" panose="020B0A04020102020204" pitchFamily="34" charset="0"/>
              </a:rPr>
              <a:t>  или самому предпринимать меры по спасению.</a:t>
            </a:r>
          </a:p>
          <a:p>
            <a:endParaRPr lang="ru-RU" dirty="0"/>
          </a:p>
        </p:txBody>
      </p:sp>
    </p:spTree>
    <p:extLst>
      <p:ext uri="{BB962C8B-B14F-4D97-AF65-F5344CB8AC3E}">
        <p14:creationId xmlns:p14="http://schemas.microsoft.com/office/powerpoint/2010/main" val="34567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88564" y="289250"/>
            <a:ext cx="7839856" cy="6634064"/>
          </a:xfrm>
        </p:spPr>
        <p:txBody>
          <a:bodyPr>
            <a:normAutofit/>
          </a:bodyPr>
          <a:lstStyle/>
          <a:p>
            <a:r>
              <a:rPr lang="ru-RU" sz="2000" dirty="0"/>
              <a:t>Обращение за помощью - первый вариант поведения ребенка в экстремальной ситуации. Дети должны понять и запомнить, к кому они могут обратиться в чрезвычайной ситуации. Конечно, в большинстве случаев это будет взрослый. Родителям необходимо отрабатывать с детьми модели поведения в различных критических ситуациях: например, потерялся в магазине - обратись к продавцу, кассиру или представителю службы охраны, заблудился в городе - обратись к милиционеру. Если возник пожар - позвони в службу 01 или 02</a:t>
            </a:r>
            <a:r>
              <a:rPr lang="ru-RU" sz="2000" dirty="0" smtClean="0"/>
              <a:t>.</a:t>
            </a:r>
            <a:br>
              <a:rPr lang="ru-RU" sz="2000" dirty="0" smtClean="0"/>
            </a:br>
            <a:r>
              <a:rPr lang="ru-RU" sz="2000" dirty="0"/>
              <a:t/>
            </a:r>
            <a:br>
              <a:rPr lang="ru-RU" sz="2000" dirty="0"/>
            </a:br>
            <a:r>
              <a:rPr lang="ru-RU" sz="2000" dirty="0" smtClean="0"/>
              <a:t> </a:t>
            </a:r>
            <a:r>
              <a:rPr lang="ru-RU" sz="2000" dirty="0"/>
              <a:t>Второй вариант поведения - постараться избежать продолжения опасной ситуации: встретил незнакомого человека в подъезде - выйди из подъезда или ни в коем случае не заходи с ним в лифт и пр.</a:t>
            </a:r>
            <a:r>
              <a:rPr lang="ru-RU" dirty="0"/>
              <a:t/>
            </a:r>
            <a:br>
              <a:rPr lang="ru-RU" dirty="0"/>
            </a:br>
            <a:endParaRPr lang="ru-RU" dirty="0"/>
          </a:p>
        </p:txBody>
      </p:sp>
      <p:sp>
        <p:nvSpPr>
          <p:cNvPr id="3" name="Подзаголовок 2"/>
          <p:cNvSpPr>
            <a:spLocks noGrp="1"/>
          </p:cNvSpPr>
          <p:nvPr>
            <p:ph type="subTitle" idx="1"/>
          </p:nvPr>
        </p:nvSpPr>
        <p:spPr>
          <a:xfrm flipH="1">
            <a:off x="12590550" y="3728786"/>
            <a:ext cx="2791287" cy="1655762"/>
          </a:xfrm>
        </p:spPr>
        <p:txBody>
          <a:bodyPr/>
          <a:lstStyle/>
          <a:p>
            <a:endParaRPr lang="ru-RU" dirty="0"/>
          </a:p>
        </p:txBody>
      </p:sp>
    </p:spTree>
    <p:extLst>
      <p:ext uri="{BB962C8B-B14F-4D97-AF65-F5344CB8AC3E}">
        <p14:creationId xmlns:p14="http://schemas.microsoft.com/office/powerpoint/2010/main" val="3790835981"/>
      </p:ext>
    </p:extLst>
  </p:cSld>
  <p:clrMapOvr>
    <a:masterClrMapping/>
  </p:clrMapOvr>
</p:sld>
</file>

<file path=ppt/theme/theme1.xml><?xml version="1.0" encoding="utf-8"?>
<a:theme xmlns:a="http://schemas.openxmlformats.org/drawingml/2006/main" name="0 воспита 3">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Презентация2" id="{332446A3-6E93-450D-A3EA-204311A14D7D}" vid="{B18A434D-64D7-45F1-B662-D19506E90DCE}"/>
    </a:ext>
  </a:extLst>
</a:theme>
</file>

<file path=docProps/app.xml><?xml version="1.0" encoding="utf-8"?>
<Properties xmlns="http://schemas.openxmlformats.org/officeDocument/2006/extended-properties" xmlns:vt="http://schemas.openxmlformats.org/officeDocument/2006/docPropsVTypes">
  <Template>0 воспита 3</Template>
  <TotalTime>61</TotalTime>
  <Words>519</Words>
  <Application>Microsoft Office PowerPoint</Application>
  <PresentationFormat>Широкоэкранный</PresentationFormat>
  <Paragraphs>41</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Arial Black</vt:lpstr>
      <vt:lpstr>Calibri</vt:lpstr>
      <vt:lpstr>Times New Roman</vt:lpstr>
      <vt:lpstr>Wingdings</vt:lpstr>
      <vt:lpstr>0 воспита 3</vt:lpstr>
      <vt:lpstr>«Безопасность на каждый день:  личная безопасность школьника в школе и дома»  </vt:lpstr>
      <vt:lpstr>Цель:</vt:lpstr>
      <vt:lpstr>Презентация PowerPoint</vt:lpstr>
      <vt:lpstr>К природным опасностям относятся: </vt:lpstr>
      <vt:lpstr>Техногенные опасности могут проявляться в форме аварий технических систем, пожаров, взрывов и т. д. </vt:lpstr>
      <vt:lpstr>Человек тоже может создать социальную опасность своими действиями или бездействием. </vt:lpstr>
      <vt:lpstr>Рядом с человеком находятся потенциальные,  т. е. возможные опасности. Чтобы они не превратились в действительные, надо не только хорошо знать, но и своевременно устранять причины, при которых возможная опасность может превратиться в реальную. Очень часто взрослые не придают значения скрытой опасности, проявляя при этом непростительную беспечность, которая впоследствии может стоить жизни и здоровья им, их детям, окружающим людям. </vt:lpstr>
      <vt:lpstr>Экстремальные, т.е. ситуации, необычные по трудности и сложности, возникают вдруг и внезапно. Поэтому каждому человеку, взрослому и ребенку, важно знать, как себя вести в таких ситуациях. </vt:lpstr>
      <vt:lpstr>Обращение за помощью - первый вариант поведения ребенка в экстремальной ситуации. Дети должны понять и запомнить, к кому они могут обратиться в чрезвычайной ситуации. Конечно, в большинстве случаев это будет взрослый. Родителям необходимо отрабатывать с детьми модели поведения в различных критических ситуациях: например, потерялся в магазине - обратись к продавцу, кассиру или представителю службы охраны, заблудился в городе - обратись к милиционеру. Если возник пожар - позвони в службу 01 или 02.   Второй вариант поведения - постараться избежать продолжения опасной ситуации: встретил незнакомого человека в подъезде - выйди из подъезда или ни в коем случае не заходи с ним в лифт и пр. </vt:lpstr>
      <vt:lpstr>Объясните ребенку, кому он имеет право открыть дверь, если он находится дома один. Как себя вести, если в дверь звонит незнакомый человек; где в квартире перекрывается вода, если авария водопровода произойдёт в квартире; где выключается газ, электричество. Эти и другие элементарные правила безопасности должен знать ребенок. Ощущение страха, опасности, паника часто не позволяют взрослым, а детям особенно, принять правильное решение, т. е. определить конкретные действия, ориентированные на сохранение собственного здоровья, их последовательность, порядок. Поэтому родителям важно знать, что недостаточно ограничиваться перечислением возможных опасных для детей ситуаций. Прочное закрепление навыка безопасного поведения происходит в процессе проигрывания вместе с детьми возможных моделей поведения в экстремальных ситуациях. </vt:lpstr>
      <vt:lpstr>Профилактика  детского травматизма</vt:lpstr>
      <vt:lpstr>Профилактика  детского травматизма</vt:lpstr>
      <vt:lpstr>Решения родительского собрания</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Шаблоны  Воспитание</dc:title>
  <dc:creator>Эрика</dc:creator>
  <cp:lastModifiedBy>user626</cp:lastModifiedBy>
  <cp:revision>7</cp:revision>
  <dcterms:created xsi:type="dcterms:W3CDTF">2021-09-10T15:13:39Z</dcterms:created>
  <dcterms:modified xsi:type="dcterms:W3CDTF">2025-05-19T08:15:37Z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165909</vt:lpwstr>
  </property>
  <property fmtid="{D5CDD505-2E9C-101B-9397-08002B2CF9AE}" pid="3" name="NXPowerLiteSettings">
    <vt:lpwstr>F7000400038000</vt:lpwstr>
  </property>
  <property fmtid="{D5CDD505-2E9C-101B-9397-08002B2CF9AE}" pid="4" name="NXPowerLiteVersion">
    <vt:lpwstr>S9.1.0</vt:lpwstr>
  </property>
</Properties>
</file>