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7" r:id="rId2"/>
    <p:sldId id="271" r:id="rId3"/>
    <p:sldId id="287" r:id="rId4"/>
    <p:sldId id="297" r:id="rId5"/>
    <p:sldId id="272" r:id="rId6"/>
    <p:sldId id="273" r:id="rId7"/>
    <p:sldId id="286" r:id="rId8"/>
    <p:sldId id="274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90" r:id="rId19"/>
    <p:sldId id="295" r:id="rId20"/>
    <p:sldId id="291" r:id="rId21"/>
    <p:sldId id="292" r:id="rId22"/>
    <p:sldId id="293" r:id="rId23"/>
    <p:sldId id="294" r:id="rId24"/>
    <p:sldId id="275" r:id="rId25"/>
    <p:sldId id="296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CC3300"/>
    <a:srgbClr val="333300"/>
    <a:srgbClr val="3A5222"/>
    <a:srgbClr val="527430"/>
    <a:srgbClr val="416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774" y="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A2DB211-D04E-44B2-8B03-CA5180A3D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62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F84DC6-93E9-4534-9CB8-2DEAA03BC9D7}" type="slidenum">
              <a:rPr lang="ru-RU" smtClean="0"/>
              <a:pPr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BC5FD5-EF87-440D-8097-38A7C75E83C2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A8AA38A-48F3-4416-B6F0-6EE08A5AE1CB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7F422AA-70E0-43D9-8EAD-A7496EA2C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4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9A194-ABE4-4F4B-9CAC-B5E6F0F2E47E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0AA74-9C32-4A0D-9FB0-59996083A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1DE74-8F3A-4C08-A35C-C36EA149AA84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24533-5D6A-4ADE-A24B-01D023EC0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2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6A14F-7F2D-42E7-BE7F-DC3239055CA3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3F4C7-428B-4072-A66C-84F2A4673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6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6B72D-7FB0-4ACC-AEAC-3C31E3395448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05C6-3FA8-4B0A-94B6-AAFF033A6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1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1BDCC-FF92-472F-AB17-506CB86BAE0F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1312D-593C-4491-B084-1443BCCE3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7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949BD-F1B3-4462-B69F-3315161A313C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76BBD-152F-41BA-AF4E-F62E1A555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47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4E1F5-2380-4D21-B0FA-E22D34B079B2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14E8D-3712-44F8-BDCC-7F5152D45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9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26083-C427-421D-A5BE-849F5865DD7B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A434C-4823-48FD-94B7-C179CA583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CB646-E021-4338-B979-AE8FF35ED49A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A1B3F-D55B-4AC7-97E3-26F5D845D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6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D625F-C425-429F-92BA-04500ACF9709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6BCB2-90E2-4566-869B-226DD822D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5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fld id="{C76900F0-84A4-467A-AB2B-9B07217B180E}" type="datetime1">
              <a:rPr lang="en-US"/>
              <a:pPr>
                <a:defRPr/>
              </a:pPr>
              <a:t>11/19/2024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613525"/>
            <a:ext cx="4953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6294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fld id="{B330EC09-456E-4D08-A62B-224D187C6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1%83%D0%B7%D0%BD%D0%B5%D1%86%D0%BE%D0%B2%D0%B0,_%D0%90%D0%BD%D0%BD%D0%B0_%D0%AE%D1%80%D1%8C%D0%B5%D0%B2%D0%BD%D0%B0" TargetMode="Externa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450703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Всероссийский </a:t>
            </a:r>
            <a:br>
              <a:rPr lang="ru-RU" sz="5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День правовой помощи детям</a:t>
            </a:r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400" dirty="0" smtClean="0"/>
          </a:p>
        </p:txBody>
      </p:sp>
      <p:sp>
        <p:nvSpPr>
          <p:cNvPr id="307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4213" y="5805488"/>
            <a:ext cx="4824412" cy="863600"/>
          </a:xfrm>
        </p:spPr>
        <p:txBody>
          <a:bodyPr/>
          <a:lstStyle/>
          <a:p>
            <a:r>
              <a:rPr lang="ru-RU" sz="1800" b="1" dirty="0" smtClean="0">
                <a:solidFill>
                  <a:srgbClr val="FFC000"/>
                </a:solidFill>
              </a:rPr>
              <a:t>Всеобуч для родителей (законных представителей).</a:t>
            </a:r>
            <a:endParaRPr lang="ru-RU" sz="1800" b="1" dirty="0" smtClean="0">
              <a:solidFill>
                <a:srgbClr val="FFC000"/>
              </a:solidFill>
            </a:endParaRPr>
          </a:p>
          <a:p>
            <a:endParaRPr lang="ru-RU" dirty="0" smtClean="0"/>
          </a:p>
        </p:txBody>
      </p:sp>
      <p:pic>
        <p:nvPicPr>
          <p:cNvPr id="3076" name="Picture 6" descr="http://flag.kremlin.ru/i/i-gerb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80288" y="0"/>
            <a:ext cx="10160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149725"/>
            <a:ext cx="32766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b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3</a:t>
            </a:r>
            <a:endParaRPr lang="ru-RU" sz="2400" smtClean="0"/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22606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</a:t>
            </a:r>
          </a:p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sz="2800" smtClean="0">
                <a:latin typeface="Arial Black" pitchFamily="34" charset="0"/>
              </a:rPr>
              <a:t>Все дети - субъекты стран, в которых  проживают, поэтому государство  обязано обеспечить их  гражданством,  а родители - именем. 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749675"/>
            <a:ext cx="37084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331913" y="274638"/>
            <a:ext cx="7354887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4</a:t>
            </a:r>
            <a:endParaRPr lang="ru-RU" sz="2400" smtClean="0"/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8820150" cy="1900238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Чтобы  правильно расти и развиваться, ребёнок имеет право  на социальный  уход и медицинскую  поддержку.  Дети имеют право на  жильё  и  питание.  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4121150"/>
            <a:ext cx="3240087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5</a:t>
            </a:r>
            <a:endParaRPr lang="ru-RU" sz="2400" smtClean="0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19732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latin typeface="Arial Black" pitchFamily="34" charset="0"/>
              </a:rPr>
              <a:t>   Неполноценные (физически или психически) дети должны быть обеспечены  особой  заботой и вниманием. </a:t>
            </a:r>
          </a:p>
        </p:txBody>
      </p:sp>
      <p:pic>
        <p:nvPicPr>
          <p:cNvPr id="14340" name="Picture 2" descr="http://6school6.wmsite.ru/_mod_files/ce_images/kb/343304_html_m72b9a6c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24400"/>
            <a:ext cx="27749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6080317" y="2780928"/>
            <a:ext cx="3063683" cy="3240360"/>
          </a:xfrm>
          <a:prstGeom prst="ellipse">
            <a:avLst/>
          </a:prstGeom>
          <a:noFill/>
          <a:ln>
            <a:noFill/>
          </a:ln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6</a:t>
            </a:r>
            <a:endParaRPr lang="ru-RU" sz="2400" smtClean="0"/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223202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Каждый  ребёнок имеет право на любовь  со стороны  родителей и государства, чьё гражданство  он  имеет.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/>
          </a:blip>
          <a:srcRect r="54699" b="1847"/>
          <a:stretch/>
        </p:blipFill>
        <p:spPr bwMode="auto">
          <a:xfrm>
            <a:off x="3059832" y="4725144"/>
            <a:ext cx="3018971" cy="21328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/>
          </a:blip>
          <a:srcRect l="53359" t="2425" r="33" b="30"/>
          <a:stretch/>
        </p:blipFill>
        <p:spPr bwMode="auto">
          <a:xfrm>
            <a:off x="6037943" y="2420888"/>
            <a:ext cx="3106057" cy="2336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7</a:t>
            </a:r>
            <a:endParaRPr lang="ru-RU" sz="2400" smtClean="0"/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19732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Все  дети должны учиться бесплатно. Они имеют право играть  и  развиваться. Родители обязаны дать  им эту возможность. Они же должны учить  детей ответственности и полезности  своему обществу. </a:t>
            </a:r>
          </a:p>
        </p:txBody>
      </p:sp>
      <p:sp>
        <p:nvSpPr>
          <p:cNvPr id="16388" name="AutoShape 2" descr="https://mamaw.ru/wp-content/uploads/2016/01/deti_s_knigami-1024x51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6389" name="AutoShape 6" descr="https://mamaw.ru/wp-content/uploads/2016/01/deti_s_knigami-1024x511.pn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6390" name="AutoShape 8" descr="https://mamaw.ru/wp-content/uploads/2016/01/deti_s_knigami-1024x511.pn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pic>
        <p:nvPicPr>
          <p:cNvPr id="16391" name="Picture 10" descr="C:\Documents and Settings\Лариса\Рабочий стол\deti_s_knigami-1024x5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437063"/>
            <a:ext cx="5292725" cy="242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8</a:t>
            </a:r>
            <a:endParaRPr lang="ru-RU" sz="2400" smtClean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8820150" cy="197167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Права  ребёнка  определяются как первостепенные  в возможности получить  помощь.</a:t>
            </a: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</a:p>
        </p:txBody>
      </p:sp>
      <p:pic>
        <p:nvPicPr>
          <p:cNvPr id="17412" name="Picture 2" descr="http://xn----8sbanxiew0ah9b.xn--p1ai/images/raznoe/telefon_doveri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068638"/>
            <a:ext cx="3492500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9</a:t>
            </a:r>
            <a:endParaRPr lang="ru-RU" sz="2400" smtClean="0"/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316706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latin typeface="Arial Black" pitchFamily="34" charset="0"/>
              </a:rPr>
              <a:t>   Ребёнок не должен привлекаться к выполнению работ, приносящих вред его развитию и эмоциональной стабильности. К детям нельзя применять силу. Воспитание должно проходить в пояснительно - убеждающей манере. 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076700"/>
            <a:ext cx="3348037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10</a:t>
            </a:r>
            <a:endParaRPr lang="ru-RU" sz="2400" smtClean="0"/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316865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latin typeface="Arial Black" pitchFamily="34" charset="0"/>
              </a:rPr>
              <a:t>   Каждый ребёнок имеет право на мирную жизнь, в которой взрослые люди, в первую очередь родители, учат его заботе и взаимопониманию. Запрещается воспитывать в детях чувство расовой и социальной ненависти. Все люди равны. </a:t>
            </a:r>
          </a:p>
        </p:txBody>
      </p:sp>
      <p:pic>
        <p:nvPicPr>
          <p:cNvPr id="19460" name="Picture 2" descr="http://laoblogger.com/images/clipart-different-race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076700"/>
            <a:ext cx="435610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ttp://cdo-rzn.ru/upload/iblock/673/67370259c1c69278659d4f6a2dc0e1d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564904"/>
            <a:ext cx="3888432" cy="31683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483" name="WordArt 1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611188" y="5732463"/>
            <a:ext cx="8281987" cy="112553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9699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Каждый ребёнок имеет право</a:t>
            </a:r>
          </a:p>
        </p:txBody>
      </p:sp>
      <p:sp>
        <p:nvSpPr>
          <p:cNvPr id="20484" name="AutoShape 9"/>
          <p:cNvSpPr>
            <a:spLocks noChangeArrowheads="1"/>
          </p:cNvSpPr>
          <p:nvPr/>
        </p:nvSpPr>
        <p:spPr bwMode="auto">
          <a:xfrm>
            <a:off x="5508625" y="1196975"/>
            <a:ext cx="1714500" cy="923925"/>
          </a:xfrm>
          <a:prstGeom prst="cloudCallout">
            <a:avLst>
              <a:gd name="adj1" fmla="val -45000"/>
              <a:gd name="adj2" fmla="val 63815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just" eaLnBrk="0" hangingPunct="0"/>
            <a:r>
              <a:rPr lang="en-US" sz="16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жизнь и свободу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AutoShape 3"/>
          <p:cNvSpPr>
            <a:spLocks noChangeArrowheads="1"/>
          </p:cNvSpPr>
          <p:nvPr/>
        </p:nvSpPr>
        <p:spPr bwMode="auto">
          <a:xfrm>
            <a:off x="6732588" y="2133600"/>
            <a:ext cx="1943100" cy="792163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00B0F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медицину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6" name="AutoShape 8"/>
          <p:cNvSpPr>
            <a:spLocks noChangeArrowheads="1"/>
          </p:cNvSpPr>
          <p:nvPr/>
        </p:nvSpPr>
        <p:spPr bwMode="auto">
          <a:xfrm>
            <a:off x="7164388" y="3573463"/>
            <a:ext cx="1666875" cy="781050"/>
          </a:xfrm>
          <a:prstGeom prst="cloudCallout">
            <a:avLst>
              <a:gd name="adj1" fmla="val -45352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CC33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обучение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7" name="AutoShape 7"/>
          <p:cNvSpPr>
            <a:spLocks noChangeArrowheads="1"/>
          </p:cNvSpPr>
          <p:nvPr/>
        </p:nvSpPr>
        <p:spPr bwMode="auto">
          <a:xfrm flipH="1">
            <a:off x="0" y="1125538"/>
            <a:ext cx="1520825" cy="792162"/>
          </a:xfrm>
          <a:prstGeom prst="cloudCallout">
            <a:avLst>
              <a:gd name="adj1" fmla="val -54694"/>
              <a:gd name="adj2" fmla="val 15572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семью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8" name="AutoShape 6"/>
          <p:cNvSpPr>
            <a:spLocks noChangeArrowheads="1"/>
          </p:cNvSpPr>
          <p:nvPr/>
        </p:nvSpPr>
        <p:spPr bwMode="auto">
          <a:xfrm flipH="1">
            <a:off x="0" y="2349500"/>
            <a:ext cx="2555875" cy="1008063"/>
          </a:xfrm>
          <a:prstGeom prst="cloudCallout">
            <a:avLst>
              <a:gd name="adj1" fmla="val -40954"/>
              <a:gd name="adj2" fmla="val 98435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E36C0A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отдых и досуг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9" name="AutoShape 5"/>
          <p:cNvSpPr>
            <a:spLocks noChangeArrowheads="1"/>
          </p:cNvSpPr>
          <p:nvPr/>
        </p:nvSpPr>
        <p:spPr bwMode="auto">
          <a:xfrm>
            <a:off x="6659563" y="188913"/>
            <a:ext cx="2160587" cy="823912"/>
          </a:xfrm>
          <a:prstGeom prst="cloudCallout">
            <a:avLst>
              <a:gd name="adj1" fmla="val -48639"/>
              <a:gd name="adj2" fmla="val 18696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имя и гражданство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90" name="AutoShape 4"/>
          <p:cNvSpPr>
            <a:spLocks noChangeArrowheads="1"/>
          </p:cNvSpPr>
          <p:nvPr/>
        </p:nvSpPr>
        <p:spPr bwMode="auto">
          <a:xfrm>
            <a:off x="755650" y="4868863"/>
            <a:ext cx="1439863" cy="792162"/>
          </a:xfrm>
          <a:prstGeom prst="cloudCallout">
            <a:avLst>
              <a:gd name="adj1" fmla="val -45102"/>
              <a:gd name="adj2" fmla="val 61218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17365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защиту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sp>
        <p:nvSpPr>
          <p:cNvPr id="20492" name="Rectangle 17"/>
          <p:cNvSpPr>
            <a:spLocks noChangeArrowheads="1"/>
          </p:cNvSpPr>
          <p:nvPr/>
        </p:nvSpPr>
        <p:spPr bwMode="auto">
          <a:xfrm>
            <a:off x="45085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700"/>
              <a:t/>
            </a:r>
            <a:br>
              <a:rPr lang="ru-RU" sz="700"/>
            </a:br>
            <a:endParaRPr lang="ru-RU"/>
          </a:p>
          <a:p>
            <a:pPr eaLnBrk="0" hangingPunct="0"/>
            <a:endParaRPr lang="ru-RU"/>
          </a:p>
        </p:txBody>
      </p:sp>
      <p:sp>
        <p:nvSpPr>
          <p:cNvPr id="20493" name="Rectangle 19"/>
          <p:cNvSpPr>
            <a:spLocks noChangeArrowheads="1"/>
          </p:cNvSpPr>
          <p:nvPr/>
        </p:nvSpPr>
        <p:spPr bwMode="auto">
          <a:xfrm>
            <a:off x="45085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sp>
        <p:nvSpPr>
          <p:cNvPr id="20494" name="Rectangle 20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 sz="700"/>
          </a:p>
          <a:p>
            <a:pPr eaLnBrk="0" hangingPunct="0"/>
            <a:endParaRPr lang="ru-RU"/>
          </a:p>
        </p:txBody>
      </p:sp>
      <p:sp>
        <p:nvSpPr>
          <p:cNvPr id="20495" name="AutoShape 22"/>
          <p:cNvSpPr>
            <a:spLocks noChangeArrowheads="1"/>
          </p:cNvSpPr>
          <p:nvPr/>
        </p:nvSpPr>
        <p:spPr bwMode="auto">
          <a:xfrm flipH="1">
            <a:off x="1116013" y="260350"/>
            <a:ext cx="3311525" cy="792163"/>
          </a:xfrm>
          <a:prstGeom prst="cloudCallout">
            <a:avLst>
              <a:gd name="adj1" fmla="val -15148"/>
              <a:gd name="adj2" fmla="val 10177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1600" b="1">
                <a:solidFill>
                  <a:srgbClr val="CC3300"/>
                </a:solidFill>
                <a:latin typeface="Times New Roman" pitchFamily="18" charset="0"/>
              </a:rPr>
              <a:t>На личную неприкосновенность</a:t>
            </a:r>
            <a:endParaRPr lang="ru-RU" sz="160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0"/>
            <a:ext cx="72683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ПРАВА РЕБЕНКА В ШКОЛЕ</a:t>
            </a:r>
            <a:endParaRPr lang="ru-RU" sz="4400" dirty="0">
              <a:ln w="12700">
                <a:solidFill>
                  <a:srgbClr val="9B6801"/>
                </a:solidFill>
                <a:prstDash val="solid"/>
              </a:ln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764704"/>
            <a:ext cx="9144000" cy="20159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7675" indent="-447675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Каждый ученик имеет право на: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самостоятельный выбор образовательного учреждения; 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обучение в условиях, гарантирующих его безопасность;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уважение со стороны преподавателей, администрации школы, охранников, уборщицы и т.д.;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бесплатное образование: начальное, основное (до 9 класса), полное среднее образование (10-11 классов);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303455"/>
            <a:ext cx="9144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получение любой книги из школьной библиотеки;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участие в благоустройстве школы.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посещение дополнительных занятий, кружков, спортивных секций;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помощь психолога и учителей во время учебного процесса;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перевод в другую школу (при согласии родителей);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участие в управлении школы (если это разрешено Уставом школы);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посещение мероприятий, не входящих в учебный план (праздничные концерты, школьные экскурсии и др.).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304256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  <a:t>20  ноября  - </a:t>
            </a:r>
            <a:b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  <a:t>Всемирный  день  ребёнка. </a:t>
            </a:r>
            <a:b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  <a:t>Права  ребёнка  </a:t>
            </a:r>
            <a:b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</a:br>
            <a:endParaRPr lang="ru-RU" dirty="0"/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989138"/>
            <a:ext cx="2916237" cy="308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Прямоугольник 4"/>
          <p:cNvSpPr>
            <a:spLocks noChangeArrowheads="1"/>
          </p:cNvSpPr>
          <p:nvPr/>
        </p:nvSpPr>
        <p:spPr bwMode="auto">
          <a:xfrm>
            <a:off x="0" y="5157788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FF0000"/>
                </a:solidFill>
                <a:latin typeface="Arial Black" pitchFamily="34" charset="0"/>
              </a:rPr>
              <a:t>Цель   -   </a:t>
            </a:r>
            <a:r>
              <a:rPr lang="ru-RU" sz="2800">
                <a:solidFill>
                  <a:srgbClr val="FFC000"/>
                </a:solidFill>
                <a:latin typeface="Arial Black" pitchFamily="34" charset="0"/>
              </a:rPr>
              <a:t>улучшение условий  жизни  и  развития детей всего  мира, обеспечение счастливого  детства</a:t>
            </a:r>
            <a:r>
              <a:rPr lang="ru-RU">
                <a:solidFill>
                  <a:srgbClr val="FFC000"/>
                </a:solidFill>
                <a:latin typeface="Arial Black" pitchFamily="34" charset="0"/>
              </a:rPr>
              <a:t>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</a:rPr>
              <a:t>Обязанности детей</a:t>
            </a:r>
          </a:p>
        </p:txBody>
      </p:sp>
      <p:sp>
        <p:nvSpPr>
          <p:cNvPr id="22531" name="Содержимое 13"/>
          <p:cNvSpPr>
            <a:spLocks noGrp="1"/>
          </p:cNvSpPr>
          <p:nvPr>
            <p:ph idx="1"/>
          </p:nvPr>
        </p:nvSpPr>
        <p:spPr>
          <a:xfrm>
            <a:off x="0" y="765175"/>
            <a:ext cx="9144000" cy="6092825"/>
          </a:xfrm>
        </p:spPr>
        <p:txBody>
          <a:bodyPr/>
          <a:lstStyle/>
          <a:p>
            <a:r>
              <a:rPr lang="ru-RU" sz="2400" b="1" smtClean="0"/>
              <a:t>Каждый несовершеннолетний обязан получить полное среднее образование; эта обязанность сохраняет силу до достижения им 17-летнего возраста.</a:t>
            </a:r>
          </a:p>
          <a:p>
            <a:endParaRPr lang="ru-RU" sz="2400" b="1" smtClean="0"/>
          </a:p>
          <a:p>
            <a:r>
              <a:rPr lang="ru-RU" sz="2400" b="1" smtClean="0"/>
              <a:t>Несовершеннолетние мужского пола несут воинскую обязанность в виде воинского учета и подготовки к военной службе; после достижения 18-летнего возраста подлежат призыву на военную службу.</a:t>
            </a:r>
          </a:p>
          <a:p>
            <a:endParaRPr lang="ru-RU" sz="2400" b="1" smtClean="0"/>
          </a:p>
          <a:p>
            <a:r>
              <a:rPr lang="ru-RU" sz="2400" b="1" smtClean="0"/>
              <a:t>Лица, не достигшие совершеннолетия, не могут приобретать, хранить, коллекционировать и носить оружие, в том числе оружие самообороны; также полный запрет введен на кастеты и холодное оружие.</a:t>
            </a:r>
          </a:p>
          <a:p>
            <a:pPr algn="ctr">
              <a:buFontTx/>
              <a:buNone/>
            </a:pPr>
            <a:r>
              <a:rPr lang="ru-RU" sz="2800" b="1" smtClean="0">
                <a:solidFill>
                  <a:srgbClr val="FFFF00"/>
                </a:solidFill>
              </a:rPr>
              <a:t>Уважать права других людей – основная обязанность каждого человека!</a:t>
            </a:r>
            <a:r>
              <a:rPr lang="ru-RU" sz="2800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2532" name="AutoShape 6" descr="http://cdo-rzn.ru/upload/iblock/673/67370259c1c69278659d4f6a2dc0e1d5.jpg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Ответственность</a:t>
            </a: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ru-RU" sz="2400" b="1" smtClean="0">
                <a:solidFill>
                  <a:srgbClr val="FF0000"/>
                </a:solidFill>
              </a:rPr>
              <a:t>С 11 лет </a:t>
            </a:r>
            <a:r>
              <a:rPr lang="ru-RU" sz="2400" smtClean="0"/>
              <a:t>за совершение общественно опасных действий ребенок может быть помещен в специальное воспитательное учреждение для детей и подростков. </a:t>
            </a:r>
          </a:p>
          <a:p>
            <a:endParaRPr lang="ru-RU" sz="2400" smtClean="0"/>
          </a:p>
          <a:p>
            <a:r>
              <a:rPr lang="ru-RU" sz="2400" b="1" smtClean="0">
                <a:solidFill>
                  <a:srgbClr val="FF0000"/>
                </a:solidFill>
              </a:rPr>
              <a:t>С 14 лет </a:t>
            </a:r>
            <a:r>
              <a:rPr lang="ru-RU" sz="2400" smtClean="0"/>
              <a:t>наступает дисциплинарная и административная ответственность за совершение правонарушений, в том числе за грубые и неоднократные нарушения устава школы: исключение из школы возмещение причиненного вреда уголовная ответственность, за отдельные виды преступлений. </a:t>
            </a:r>
          </a:p>
          <a:p>
            <a:endParaRPr lang="ru-RU" sz="2400" smtClean="0"/>
          </a:p>
          <a:p>
            <a:r>
              <a:rPr lang="ru-RU" sz="2400" b="1" smtClean="0">
                <a:solidFill>
                  <a:srgbClr val="FF0000"/>
                </a:solidFill>
              </a:rPr>
              <a:t>С 16 лет </a:t>
            </a:r>
            <a:r>
              <a:rPr lang="ru-RU" sz="2400" smtClean="0"/>
              <a:t>наступает административная и полная уголовная ответственность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Юридическая консультация</a:t>
            </a:r>
          </a:p>
        </p:txBody>
      </p:sp>
      <p:pic>
        <p:nvPicPr>
          <p:cNvPr id="24579" name="Picture 2" descr="http://www.antibludoman.ru/wp-content/uploads/images_1507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5" y="908050"/>
            <a:ext cx="347662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2" descr="http://www.dng24.co.uk/wp-content/uploads/2015/07/harr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292600"/>
            <a:ext cx="3492500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1FA437-CC63-486C-A249-C96817E71A8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25603" name="Содержимое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0"/>
            <a:ext cx="3492500" cy="3860800"/>
          </a:xfrm>
          <a:noFill/>
        </p:spPr>
      </p:pic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"/>
          <a:stretch>
            <a:fillRect/>
          </a:stretch>
        </p:blipFill>
        <p:spPr bwMode="auto">
          <a:xfrm>
            <a:off x="4733925" y="4076700"/>
            <a:ext cx="44100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613484" y="5805264"/>
            <a:ext cx="413305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 должен это знать!</a:t>
            </a:r>
            <a:endParaRPr lang="ru-RU" sz="2800" b="1" i="1" dirty="0">
              <a:ln w="31550" cmpd="sng">
                <a:gradFill>
                  <a:gsLst>
                    <a:gs pos="25000">
                      <a:srgbClr val="4F81BD">
                        <a:shade val="25000"/>
                        <a:satMod val="190000"/>
                      </a:srgbClr>
                    </a:gs>
                    <a:gs pos="80000">
                      <a:srgbClr val="4F81BD">
                        <a:tint val="75000"/>
                        <a:satMod val="19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0"/>
            <a:ext cx="3563937" cy="424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Прямоугольник 3"/>
          <p:cNvSpPr>
            <a:spLocks noChangeArrowheads="1"/>
          </p:cNvSpPr>
          <p:nvPr/>
        </p:nvSpPr>
        <p:spPr bwMode="auto">
          <a:xfrm>
            <a:off x="0" y="4365625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800" b="1">
                <a:solidFill>
                  <a:srgbClr val="FF0000"/>
                </a:solidFill>
              </a:rPr>
              <a:t>Уполномоченный при президенте Российской Федерации по правам ребёнка </a:t>
            </a:r>
          </a:p>
          <a:p>
            <a:pPr algn="ctr"/>
            <a:r>
              <a:rPr lang="ru-RU" altLang="ru-RU" sz="2800" u="sng">
                <a:solidFill>
                  <a:schemeClr val="bg1"/>
                </a:solidFill>
                <a:hlinkClick r:id="rId3"/>
              </a:rPr>
              <a:t> </a:t>
            </a:r>
            <a:r>
              <a:rPr lang="ru-RU" altLang="ru-RU" sz="2800" u="sng">
                <a:solidFill>
                  <a:schemeClr val="bg1"/>
                </a:solidFill>
              </a:rPr>
              <a:t>Анна Юрьевна Кузницова</a:t>
            </a:r>
            <a:endParaRPr lang="ru-RU" altLang="ru-RU" sz="2800">
              <a:solidFill>
                <a:schemeClr val="bg1"/>
              </a:solidFill>
            </a:endParaRPr>
          </a:p>
        </p:txBody>
      </p:sp>
      <p:pic>
        <p:nvPicPr>
          <p:cNvPr id="26629" name="Picture 6" descr="http://flag.kremlin.ru/i/i-gerb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1725" y="5300663"/>
            <a:ext cx="10636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 descr="http://flag.kremlin.ru/i/i-gerb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2025" y="5521325"/>
            <a:ext cx="10636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4A3D9E-F2A7-4434-952B-D7DE067B771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27813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   </a:t>
            </a:r>
            <a:r>
              <a:rPr lang="ru-RU" sz="1800" smtClean="0">
                <a:solidFill>
                  <a:srgbClr val="FFC000"/>
                </a:solidFill>
                <a:latin typeface="Arial Black" pitchFamily="34" charset="0"/>
              </a:rPr>
              <a:t>К сожалению, наш мир не стал безопасным: войны, теракты, преступления, аварии, стихийные бедствия, голод и эпидемии. </a:t>
            </a:r>
          </a:p>
          <a:p>
            <a:pPr>
              <a:buFontTx/>
              <a:buNone/>
            </a:pPr>
            <a:r>
              <a:rPr lang="ru-RU" sz="1800" smtClean="0">
                <a:solidFill>
                  <a:srgbClr val="FFC000"/>
                </a:solidFill>
                <a:latin typeface="Arial Black" pitchFamily="34" charset="0"/>
              </a:rPr>
              <a:t>     </a:t>
            </a: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ru-RU" sz="1800" smtClean="0">
                <a:solidFill>
                  <a:srgbClr val="FFC000"/>
                </a:solidFill>
                <a:latin typeface="Arial Black" pitchFamily="34" charset="0"/>
              </a:rPr>
              <a:t>      Даже взрослые, сильные люди не могут противостоять этим опасностям, но самыми беззащитными оказываются дети. Они даже в мирной жизни нуждаются в особой заботе и внимании со стороны взрослых</a:t>
            </a: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179512" y="836712"/>
            <a:ext cx="2627784" cy="224745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5436096" y="980728"/>
            <a:ext cx="3707904" cy="4320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944687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Всероссийский </a:t>
            </a:r>
            <a:b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День правовой помощи детям</a:t>
            </a:r>
            <a:r>
              <a:rPr lang="ru-RU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800" dirty="0" smtClean="0"/>
          </a:p>
        </p:txBody>
      </p:sp>
      <p:pic>
        <p:nvPicPr>
          <p:cNvPr id="6147" name="Picture 6" descr="http://flag.kremlin.ru/i/i-gerb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80288" y="0"/>
            <a:ext cx="10160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149725"/>
            <a:ext cx="2987675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1"/>
          <p:cNvSpPr>
            <a:spLocks noChangeArrowheads="1"/>
          </p:cNvSpPr>
          <p:nvPr/>
        </p:nvSpPr>
        <p:spPr bwMode="auto">
          <a:xfrm>
            <a:off x="0" y="2997200"/>
            <a:ext cx="9144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Высказать правду ты можешь всегда </a:t>
            </a: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 </a:t>
            </a:r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 </a:t>
            </a:r>
            <a:endParaRPr lang="ru-RU" sz="3600">
              <a:solidFill>
                <a:schemeClr val="bg1"/>
              </a:solidFill>
            </a:endParaRPr>
          </a:p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Дома и в школе и даже в суде</a:t>
            </a:r>
            <a:endParaRPr lang="ru-RU" sz="3600">
              <a:solidFill>
                <a:schemeClr val="bg1"/>
              </a:solidFill>
            </a:endParaRPr>
          </a:p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Но уважай убежденья других</a:t>
            </a:r>
            <a:endParaRPr lang="ru-RU" sz="3600">
              <a:solidFill>
                <a:schemeClr val="bg1"/>
              </a:solidFill>
            </a:endParaRPr>
          </a:p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Право на мнение есть и у них</a:t>
            </a:r>
            <a:r>
              <a:rPr lang="ru-RU" sz="1200">
                <a:latin typeface="Times New Roman" pitchFamily="18" charset="0"/>
              </a:rPr>
              <a:t>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ctrTitle"/>
          </p:nvPr>
        </p:nvSpPr>
        <p:spPr>
          <a:xfrm>
            <a:off x="0" y="836613"/>
            <a:ext cx="9144000" cy="5832475"/>
          </a:xfrm>
        </p:spPr>
        <p:txBody>
          <a:bodyPr/>
          <a:lstStyle/>
          <a:p>
            <a:r>
              <a:rPr lang="ru-RU" sz="3200" smtClean="0">
                <a:solidFill>
                  <a:srgbClr val="FFC000"/>
                </a:solidFill>
                <a:latin typeface="Arial Black" pitchFamily="34" charset="0"/>
              </a:rPr>
              <a:t>20  ноября  в 1959 году Генеральная  Ассамблея ООН приняла </a:t>
            </a: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Декларацию прав ребёнка. </a:t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C000"/>
                </a:solidFill>
                <a:latin typeface="Arial Black" pitchFamily="34" charset="0"/>
              </a:rPr>
              <a:t>Документ  объединил  10 основополагающих принципов  и провозгласил  своей  конечной целью</a:t>
            </a:r>
            <a:r>
              <a:rPr lang="ru-RU" sz="3200" smtClean="0">
                <a:solidFill>
                  <a:srgbClr val="0070C0"/>
                </a:solidFill>
                <a:latin typeface="Arial Black" pitchFamily="34" charset="0"/>
              </a:rPr>
              <a:t>  </a:t>
            </a: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«обеспечить детям счастливое детство».</a:t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3200" smtClean="0"/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773238"/>
            <a:ext cx="2249488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250825" y="1125538"/>
            <a:ext cx="8207375" cy="1223962"/>
          </a:xfrm>
        </p:spPr>
        <p:txBody>
          <a:bodyPr/>
          <a:lstStyle/>
          <a:p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20  ноября  в 1989 году принята </a:t>
            </a:r>
            <a:r>
              <a:rPr lang="ru-RU" sz="2800" smtClean="0">
                <a:solidFill>
                  <a:srgbClr val="FF0000"/>
                </a:solidFill>
                <a:latin typeface="Arial Black" pitchFamily="34" charset="0"/>
              </a:rPr>
              <a:t>Конвенция  о правах  ребёнка,</a:t>
            </a: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которая  обязывает   страны обеспечить  детям  хорошую  жизнь.</a:t>
            </a: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/>
            </a:r>
            <a:b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/>
            </a:r>
            <a:b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</a:b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/>
            </a:r>
            <a:b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</a:br>
            <a:endParaRPr lang="ru-RU" sz="2800" smtClean="0">
              <a:solidFill>
                <a:srgbClr val="FF0000"/>
              </a:solidFill>
            </a:endParaRPr>
          </a:p>
        </p:txBody>
      </p:sp>
      <p:pic>
        <p:nvPicPr>
          <p:cNvPr id="8195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133600"/>
            <a:ext cx="34925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Прямоугольник 4"/>
          <p:cNvSpPr>
            <a:spLocks noChangeArrowheads="1"/>
          </p:cNvSpPr>
          <p:nvPr/>
        </p:nvSpPr>
        <p:spPr bwMode="auto">
          <a:xfrm>
            <a:off x="0" y="5589588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FFC000"/>
                </a:solidFill>
                <a:latin typeface="Arial Black" pitchFamily="34" charset="0"/>
              </a:rPr>
              <a:t>Конвенция  - это  соглашение. Все  государства,  которые  её  подписали,  согласились  защищать  права  детей.  В  её  составе  54  статьи. </a:t>
            </a:r>
            <a:r>
              <a:rPr lang="ru-RU" sz="2400">
                <a:solidFill>
                  <a:srgbClr val="FF0000"/>
                </a:solidFill>
                <a:latin typeface="Arial Black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369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0"/>
            <a:ext cx="3419475" cy="515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Объект 2"/>
          <p:cNvSpPr>
            <a:spLocks noGrp="1"/>
          </p:cNvSpPr>
          <p:nvPr>
            <p:ph idx="1"/>
          </p:nvPr>
        </p:nvSpPr>
        <p:spPr>
          <a:xfrm>
            <a:off x="179388" y="5157788"/>
            <a:ext cx="9144000" cy="100806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</a:t>
            </a: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ru-RU" sz="2400" smtClean="0">
                <a:solidFill>
                  <a:srgbClr val="FFC000"/>
                </a:solidFill>
                <a:latin typeface="Arial Black" pitchFamily="34" charset="0"/>
              </a:rPr>
              <a:t>международный  документ,  который защищает  права  ВСЕХ юных  жителей  планеты.  К нему  присоединились  около  200 стран.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  <a:t>Декларация  прав ребёнка</a:t>
            </a:r>
            <a:b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  <a:t>Принцип 1</a:t>
            </a:r>
            <a:endParaRPr lang="ru-RU" sz="3600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3341687"/>
          </a:xfrm>
        </p:spPr>
        <p:txBody>
          <a:bodyPr/>
          <a:lstStyle/>
          <a:p>
            <a:r>
              <a:rPr lang="ru-RU" sz="2800" smtClean="0">
                <a:latin typeface="Arial Black" pitchFamily="34" charset="0"/>
              </a:rPr>
              <a:t>Все дети, независимо от того, в какой стране они родились, какой у них возраст, цвет кожи, социальный статус, - имеют равные со своими сверстниками права. Они не могут быть ущемлены, занижены или отменены вовсе. </a:t>
            </a:r>
          </a:p>
          <a:p>
            <a:endParaRPr lang="ru-RU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45856-88CB-47CB-85D7-42770C97D303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724400"/>
            <a:ext cx="6019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755650" y="0"/>
            <a:ext cx="77771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br>
              <a:rPr lang="ru-RU" sz="360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>
                <a:solidFill>
                  <a:srgbClr val="FF0000"/>
                </a:solidFill>
                <a:latin typeface="Arial Black" pitchFamily="34" charset="0"/>
              </a:rPr>
              <a:t>Принцип 2</a:t>
            </a:r>
            <a:endParaRPr lang="ru-RU" sz="3600"/>
          </a:p>
        </p:txBody>
      </p:sp>
      <p:sp>
        <p:nvSpPr>
          <p:cNvPr id="11267" name="Прямоугольник 4"/>
          <p:cNvSpPr>
            <a:spLocks noChangeArrowheads="1"/>
          </p:cNvSpPr>
          <p:nvPr/>
        </p:nvSpPr>
        <p:spPr bwMode="auto">
          <a:xfrm>
            <a:off x="0" y="1557338"/>
            <a:ext cx="87852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  <a:latin typeface="Arial Black" pitchFamily="34" charset="0"/>
              </a:rPr>
              <a:t>Каждый  ребёнок  имеет право на собственное  достоинство и возможность  развиваться нравственно,  физически, духовно. </a:t>
            </a: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550" y="4035425"/>
            <a:ext cx="4235450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6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AA6</Template>
  <TotalTime>712</TotalTime>
  <Words>783</Words>
  <Application>Microsoft Office PowerPoint</Application>
  <PresentationFormat>Экран (4:3)</PresentationFormat>
  <Paragraphs>95</Paragraphs>
  <Slides>25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AA6</vt:lpstr>
      <vt:lpstr>Всероссийский  День правовой помощи детям </vt:lpstr>
      <vt:lpstr>20  ноября  -  Всемирный  день  ребёнка.  Права  ребёнка   </vt:lpstr>
      <vt:lpstr>Презентация PowerPoint</vt:lpstr>
      <vt:lpstr>Всероссийский  День правовой помощи детям </vt:lpstr>
      <vt:lpstr>20  ноября  в 1959 году Генеральная  Ассамблея ООН приняла Декларацию прав ребёнка.       Документ  объединил  10 основополагающих принципов  и провозгласил  своей  конечной целью  «обеспечить детям счастливое детство». </vt:lpstr>
      <vt:lpstr>20  ноября  в 1989 году принята Конвенция  о правах  ребёнка, которая  обязывает   страны обеспечить  детям  хорошую  жизнь.   </vt:lpstr>
      <vt:lpstr>Презентация PowerPoint</vt:lpstr>
      <vt:lpstr>Декларация  прав ребёнка Принцип 1</vt:lpstr>
      <vt:lpstr>Презентация PowerPoint</vt:lpstr>
      <vt:lpstr>Декларация  прав  ребёнка Принцип 3</vt:lpstr>
      <vt:lpstr>Декларация  прав  ребёнка Принцип 4</vt:lpstr>
      <vt:lpstr>Декларация  прав  ребёнка Принцип 5</vt:lpstr>
      <vt:lpstr>Декларация  прав  ребёнка Принцип 6</vt:lpstr>
      <vt:lpstr>Декларация  прав  ребёнка Принцип 7</vt:lpstr>
      <vt:lpstr>Декларация  прав  ребёнка Принцип 8</vt:lpstr>
      <vt:lpstr>Декларация  прав  ребёнка Принцип 9</vt:lpstr>
      <vt:lpstr>Декларация  прав  ребёнка Принцип 10</vt:lpstr>
      <vt:lpstr>Презентация PowerPoint</vt:lpstr>
      <vt:lpstr>Презентация PowerPoint</vt:lpstr>
      <vt:lpstr>Обязанности детей</vt:lpstr>
      <vt:lpstr>Ответственность</vt:lpstr>
      <vt:lpstr>Юридическая консультация</vt:lpstr>
      <vt:lpstr>Презентация PowerPoint</vt:lpstr>
      <vt:lpstr>Презентация PowerPoint</vt:lpstr>
      <vt:lpstr>Презентация PowerPoint</vt:lpstr>
    </vt:vector>
  </TitlesOfParts>
  <Company>Krokoz™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African American Series</dc:title>
  <dc:creator>qwerty</dc:creator>
  <cp:lastModifiedBy>user</cp:lastModifiedBy>
  <cp:revision>75</cp:revision>
  <dcterms:created xsi:type="dcterms:W3CDTF">2012-12-02T08:44:35Z</dcterms:created>
  <dcterms:modified xsi:type="dcterms:W3CDTF">2024-11-19T08:38:50Z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767927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