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8" r:id="rId7"/>
    <p:sldId id="267" r:id="rId8"/>
    <p:sldId id="265" r:id="rId9"/>
    <p:sldId id="269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77" r:id="rId19"/>
    <p:sldId id="282" r:id="rId20"/>
    <p:sldId id="276" r:id="rId21"/>
    <p:sldId id="275" r:id="rId22"/>
    <p:sldId id="274" r:id="rId23"/>
    <p:sldId id="283" r:id="rId24"/>
    <p:sldId id="258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C2"/>
    <a:srgbClr val="FF00FF"/>
    <a:srgbClr val="C09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40vw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2857496"/>
            <a:ext cx="3629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Я и другие люди.</a:t>
            </a:r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Вежливость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443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случаях мы использ</a:t>
            </a:r>
            <a:r>
              <a:rPr lang="ru-RU" sz="44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уем</a:t>
            </a:r>
          </a:p>
          <a:p>
            <a:pPr algn="ctr"/>
            <a:r>
              <a:rPr lang="ru-RU" sz="44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слова?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214554"/>
            <a:ext cx="33277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Здравствуйте!</a:t>
            </a:r>
          </a:p>
          <a:p>
            <a:r>
              <a:rPr lang="ru-RU" sz="4000" b="1" dirty="0"/>
              <a:t>До свидания!</a:t>
            </a:r>
          </a:p>
          <a:p>
            <a:r>
              <a:rPr lang="ru-RU" sz="4000" b="1" dirty="0"/>
              <a:t>Спасибо!</a:t>
            </a:r>
          </a:p>
          <a:p>
            <a:r>
              <a:rPr lang="ru-RU" sz="4000" b="1" dirty="0"/>
              <a:t>Извините!</a:t>
            </a:r>
          </a:p>
          <a:p>
            <a:r>
              <a:rPr lang="ru-RU" sz="4000" b="1" dirty="0"/>
              <a:t>Пожалуйста!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6" y="2143116"/>
            <a:ext cx="34840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Благодарность</a:t>
            </a:r>
          </a:p>
          <a:p>
            <a:r>
              <a:rPr lang="ru-RU" sz="4000" b="1" dirty="0"/>
              <a:t>Приветствие</a:t>
            </a:r>
          </a:p>
          <a:p>
            <a:r>
              <a:rPr lang="ru-RU" sz="4000" b="1" dirty="0"/>
              <a:t>Извинение</a:t>
            </a:r>
          </a:p>
          <a:p>
            <a:r>
              <a:rPr lang="ru-RU" sz="4000" b="1" dirty="0"/>
              <a:t>Прощание</a:t>
            </a:r>
          </a:p>
          <a:p>
            <a:r>
              <a:rPr lang="ru-RU" sz="4000" b="1" dirty="0"/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58" y="2643182"/>
            <a:ext cx="1500198" cy="42862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68" y="4929198"/>
            <a:ext cx="1928826" cy="71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64" y="3714752"/>
            <a:ext cx="2500330" cy="70096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44" y="3143248"/>
            <a:ext cx="1785950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50" y="2571744"/>
            <a:ext cx="2714644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824174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двери в класс остановились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евочка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мальчик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чительница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каком порядке они должны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ойти в класс?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928934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42873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311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42"/>
            <a:ext cx="3821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rgbClr val="00CCFF">
                      <a:alpha val="55000"/>
                    </a:srgbClr>
                  </a:solidFill>
                  <a:prstDash val="solid"/>
                </a:ln>
                <a:solidFill>
                  <a:srgbClr val="99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Проверь себя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6316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Поддразнивать и задираться.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00306"/>
            <a:ext cx="7041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опрятным и чистоплотным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357430"/>
            <a:ext cx="2420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Плеваться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5858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Постоянно жевать резинку.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357430"/>
            <a:ext cx="8539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Слушать музыку на большой громкости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143116"/>
            <a:ext cx="5530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столом махать руками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жестикулировать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3116"/>
            <a:ext cx="5643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Предлагать свою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7790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Шептаться в обществе, секретничать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хихикать, прикрывая рот рукой.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527695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Растает даже ледяная глыба</a:t>
            </a:r>
          </a:p>
          <a:p>
            <a:r>
              <a:rPr lang="ru-RU" sz="3200" b="1" dirty="0"/>
              <a:t>От слова тёплого:</a:t>
            </a:r>
          </a:p>
          <a:p>
            <a:endParaRPr lang="ru-RU" sz="3200" b="1" dirty="0"/>
          </a:p>
          <a:p>
            <a:r>
              <a:rPr lang="ru-RU" sz="3200" b="1" dirty="0"/>
              <a:t>Зазеленеет старый пень,</a:t>
            </a:r>
          </a:p>
          <a:p>
            <a:r>
              <a:rPr lang="ru-RU" sz="3200" b="1" dirty="0"/>
              <a:t>Когда услышит:</a:t>
            </a:r>
          </a:p>
          <a:p>
            <a:endParaRPr lang="ru-RU" sz="3200" b="1" dirty="0"/>
          </a:p>
          <a:p>
            <a:r>
              <a:rPr lang="ru-RU" sz="3200" b="1" dirty="0"/>
              <a:t>Если больше есть не в силах</a:t>
            </a:r>
          </a:p>
          <a:p>
            <a:r>
              <a:rPr lang="ru-RU" sz="3200" b="1" dirty="0"/>
              <a:t>Скажем маме мы: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58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200024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68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«Добрый день»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2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6969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Вот что сказали девочки,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огда получили подарки: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810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Таня: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«А сколько это стоит?»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8004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«У-у-у, я хотела совсем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это…»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00504"/>
            <a:ext cx="82317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Лена: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«Спасибо! Я очень рада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подарку!»  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357826"/>
            <a:ext cx="8452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Чей ответ вы считаете правильным?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92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87868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  Прочитайте отрывки из литературных </a:t>
            </a:r>
            <a:r>
              <a:rPr lang="ru-RU" sz="2800" b="1" dirty="0" err="1"/>
              <a:t>произведе</a:t>
            </a:r>
            <a:r>
              <a:rPr lang="ru-RU" sz="2800" b="1" dirty="0"/>
              <a:t>-</a:t>
            </a:r>
          </a:p>
          <a:p>
            <a:r>
              <a:rPr lang="ru-RU" sz="2800" b="1" dirty="0"/>
              <a:t>   </a:t>
            </a:r>
            <a:r>
              <a:rPr lang="ru-RU" sz="2800" b="1" dirty="0" err="1"/>
              <a:t>ний</a:t>
            </a:r>
            <a:r>
              <a:rPr lang="ru-RU" sz="2800" b="1" dirty="0"/>
              <a:t>. Из каких сказок эти приветствия? Кто автор?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3600" b="1" dirty="0">
                <a:solidFill>
                  <a:srgbClr val="7030A0"/>
                </a:solidFill>
              </a:rPr>
              <a:t> - Здравствуй, князь ты мой прекрасный!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    Что ж ты тих, как день ненастный?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357562"/>
            <a:ext cx="5039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А.С.Пушкин</a:t>
            </a:r>
          </a:p>
          <a:p>
            <a:pPr algn="ctr"/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«Сказка о царе </a:t>
            </a:r>
            <a:r>
              <a:rPr lang="ru-RU" sz="3600" b="0" cap="none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Салтане</a:t>
            </a:r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7500"/>
          <a:stretch>
            <a:fillRect/>
          </a:stretch>
        </p:blipFill>
        <p:spPr bwMode="auto">
          <a:xfrm>
            <a:off x="5715008" y="3286124"/>
            <a:ext cx="2643191" cy="3083731"/>
          </a:xfrm>
          <a:prstGeom prst="rect">
            <a:avLst/>
          </a:prstGeom>
          <a:noFill/>
          <a:ln w="9525">
            <a:solidFill>
              <a:srgbClr val="CF1FC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76670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…Вишенка вежливо поклонился и сказал:</a:t>
            </a:r>
          </a:p>
          <a:p>
            <a:pPr>
              <a:buFontTx/>
              <a:buChar char="-"/>
            </a:pPr>
            <a:r>
              <a:rPr lang="ru-RU" sz="3200" b="1" dirty="0"/>
              <a:t>Здравствуйте, сеньоры! Я не имею чести</a:t>
            </a:r>
          </a:p>
          <a:p>
            <a:r>
              <a:rPr lang="ru-RU" sz="3200" b="1" dirty="0"/>
              <a:t>  знать вас, но знакомство с вами весьма</a:t>
            </a:r>
          </a:p>
          <a:p>
            <a:r>
              <a:rPr lang="ru-RU" sz="3200" b="1" dirty="0"/>
              <a:t>  приятно.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429000"/>
            <a:ext cx="50661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Джанни</a:t>
            </a: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Родари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«Приключения </a:t>
            </a:r>
            <a:r>
              <a:rPr lang="ru-RU" sz="3200" b="0" cap="none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Чиполлино</a:t>
            </a:r>
            <a:r>
              <a:rPr lang="ru-RU" sz="32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33337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79340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…Человек, поравнявшись с подоконником,</a:t>
            </a:r>
          </a:p>
          <a:p>
            <a:r>
              <a:rPr lang="ru-RU" sz="3200" b="1" dirty="0"/>
              <a:t>     сказал:</a:t>
            </a:r>
          </a:p>
          <a:p>
            <a:pPr>
              <a:buFontTx/>
              <a:buChar char="-"/>
            </a:pPr>
            <a:r>
              <a:rPr lang="ru-RU" sz="3200" b="1" dirty="0"/>
              <a:t> Привет. Можно мне здесь на минуточку</a:t>
            </a:r>
          </a:p>
          <a:p>
            <a:r>
              <a:rPr lang="ru-RU" sz="3200" b="1" dirty="0"/>
              <a:t>   приземлиться?</a:t>
            </a:r>
          </a:p>
          <a:p>
            <a:pPr>
              <a:buFontTx/>
              <a:buChar char="-"/>
            </a:pPr>
            <a:r>
              <a:rPr lang="ru-RU" sz="3200" b="1" dirty="0"/>
              <a:t>Да, да, пожалуйста, - поспешно ответил</a:t>
            </a:r>
          </a:p>
          <a:p>
            <a:r>
              <a:rPr lang="ru-RU" sz="3200" b="1" dirty="0"/>
              <a:t>  Малыш.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714752"/>
            <a:ext cx="4237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Астрид</a:t>
            </a:r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Линдгрен</a:t>
            </a:r>
          </a:p>
          <a:p>
            <a:pPr algn="ctr"/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«Малыш и </a:t>
            </a:r>
            <a:r>
              <a:rPr lang="ru-RU" sz="3600" b="0" cap="none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Карлсон</a:t>
            </a:r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7384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-214338"/>
            <a:ext cx="382046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Малыша обидел Витя.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Перед школою в строю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Витя просит: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ошибку признаю.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 урок пришёл учитель,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Положил на стол журнал,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Следом Витя: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немного опоздал.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Тихомиров!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Покажите 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Нам на карте город Псков.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 -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шепчет Витя -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к уроку не готов.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Мы поспорили с Наташей: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Вежлив Витя 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или нет?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Разберитесь в споре нашем 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 пришлите свой ответ.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charset="0"/>
              </a:rPr>
              <a:t>Какой совет вы бы дали Вите?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42616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Маша знала слов немало,</a:t>
            </a:r>
          </a:p>
          <a:p>
            <a:r>
              <a:rPr lang="ru-RU" sz="2800" b="1" dirty="0"/>
              <a:t>Но одно из них пропало.</a:t>
            </a:r>
          </a:p>
          <a:p>
            <a:r>
              <a:rPr lang="ru-RU" sz="2800" b="1" dirty="0"/>
              <a:t>А оно то, как на грех,</a:t>
            </a:r>
          </a:p>
          <a:p>
            <a:r>
              <a:rPr lang="ru-RU" sz="2800" b="1" dirty="0"/>
              <a:t>Говорится чаще всех.</a:t>
            </a:r>
          </a:p>
          <a:p>
            <a:r>
              <a:rPr lang="ru-RU" sz="2800" b="1" dirty="0"/>
              <a:t>Это слово ходит следом</a:t>
            </a:r>
          </a:p>
          <a:p>
            <a:r>
              <a:rPr lang="ru-RU" sz="2800" b="1" dirty="0"/>
              <a:t>За подарком, за обедом.</a:t>
            </a:r>
          </a:p>
          <a:p>
            <a:r>
              <a:rPr lang="ru-RU" sz="2800" b="1" dirty="0"/>
              <a:t>Это слово говорят,</a:t>
            </a:r>
          </a:p>
          <a:p>
            <a:r>
              <a:rPr lang="ru-RU" sz="2800" b="1" dirty="0"/>
              <a:t>Если вас благодарят…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929198"/>
            <a:ext cx="260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428736"/>
            <a:ext cx="46131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Дядя Стёпа огорчён.</a:t>
            </a:r>
          </a:p>
          <a:p>
            <a:r>
              <a:rPr lang="ru-RU" sz="2800" b="1" dirty="0"/>
              <a:t>Рассказал он вот о чём.</a:t>
            </a:r>
          </a:p>
          <a:p>
            <a:r>
              <a:rPr lang="ru-RU" sz="2800" b="1" dirty="0"/>
              <a:t>Видел Настеньку – соседку</a:t>
            </a:r>
          </a:p>
          <a:p>
            <a:r>
              <a:rPr lang="ru-RU" sz="2800" b="1" dirty="0"/>
              <a:t>Я на улице сейчас.</a:t>
            </a:r>
          </a:p>
          <a:p>
            <a:r>
              <a:rPr lang="ru-RU" sz="2800" b="1" dirty="0"/>
              <a:t>Настя – славная девчонка,</a:t>
            </a:r>
          </a:p>
          <a:p>
            <a:r>
              <a:rPr lang="ru-RU" sz="2800" b="1" dirty="0"/>
              <a:t>Настя ходит в первый класс!</a:t>
            </a:r>
          </a:p>
          <a:p>
            <a:r>
              <a:rPr lang="ru-RU" sz="2800" b="1" dirty="0"/>
              <a:t>Но давно уже от Насти</a:t>
            </a:r>
          </a:p>
          <a:p>
            <a:r>
              <a:rPr lang="ru-RU" sz="2800" b="1" dirty="0"/>
              <a:t>Я не слышу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276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Здрасте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428736"/>
            <a:ext cx="6447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Встретил Витю я соседа.</a:t>
            </a:r>
          </a:p>
          <a:p>
            <a:r>
              <a:rPr lang="ru-RU" sz="3600" b="1" dirty="0"/>
              <a:t>Встреча грустная была:</a:t>
            </a:r>
          </a:p>
          <a:p>
            <a:r>
              <a:rPr lang="ru-RU" sz="3600" b="1" dirty="0"/>
              <a:t>На меня он, как торпеда.</a:t>
            </a:r>
          </a:p>
          <a:p>
            <a:r>
              <a:rPr lang="ru-RU" sz="3600" b="1" dirty="0"/>
              <a:t>Налетел из – за угла!</a:t>
            </a:r>
          </a:p>
          <a:p>
            <a:r>
              <a:rPr lang="ru-RU" sz="3600" b="1" dirty="0"/>
              <a:t>Но – представьте! – зря от Вити</a:t>
            </a:r>
          </a:p>
          <a:p>
            <a:r>
              <a:rPr lang="ru-RU" sz="3600" b="1" dirty="0"/>
              <a:t>Ждал я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326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Извините!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65931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Он про внучку говорил:</a:t>
            </a:r>
          </a:p>
          <a:p>
            <a:r>
              <a:rPr lang="ru-RU" sz="3600" b="1" dirty="0"/>
              <a:t>«Экая досада!</a:t>
            </a:r>
          </a:p>
          <a:p>
            <a:r>
              <a:rPr lang="ru-RU" sz="3600" b="1" dirty="0"/>
              <a:t>Я портфель ей подарил.</a:t>
            </a:r>
          </a:p>
          <a:p>
            <a:r>
              <a:rPr lang="ru-RU" sz="3600" b="1" dirty="0"/>
              <a:t>Вижу -  очень рада!</a:t>
            </a:r>
          </a:p>
          <a:p>
            <a:r>
              <a:rPr lang="ru-RU" sz="3600" b="1" dirty="0"/>
              <a:t>Но нельзя ж молчать, как рыба,</a:t>
            </a:r>
          </a:p>
          <a:p>
            <a:r>
              <a:rPr lang="ru-RU" sz="3600" b="1" dirty="0"/>
              <a:t>Ну сказала бы…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572008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600074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Мальчик вежливый и развитый,</a:t>
            </a:r>
          </a:p>
          <a:p>
            <a:r>
              <a:rPr lang="ru-RU" sz="3200" b="1" dirty="0"/>
              <a:t>Говорит, встречаясь:</a:t>
            </a:r>
          </a:p>
          <a:p>
            <a:endParaRPr lang="ru-RU" sz="3200" b="1" dirty="0"/>
          </a:p>
          <a:p>
            <a:r>
              <a:rPr lang="ru-RU" sz="3200" b="1" dirty="0"/>
              <a:t>Когда нас бранят за шалости,</a:t>
            </a:r>
          </a:p>
          <a:p>
            <a:r>
              <a:rPr lang="ru-RU" sz="3200" b="1" dirty="0"/>
              <a:t>Говорим: </a:t>
            </a:r>
          </a:p>
          <a:p>
            <a:endParaRPr lang="ru-RU" sz="3200" b="1" dirty="0"/>
          </a:p>
          <a:p>
            <a:r>
              <a:rPr lang="ru-RU" sz="3200" b="1" dirty="0"/>
              <a:t>И во Франции, и в Дании</a:t>
            </a:r>
          </a:p>
          <a:p>
            <a:r>
              <a:rPr lang="ru-RU" sz="3200" b="1" dirty="0"/>
              <a:t>На прощание говорят: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0562" y="200024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«Здравствуйте»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350043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«Прости, пожалуйста»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6" y="49291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 свидания»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713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вежливости: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41923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Ежели вы вежливы,</a:t>
            </a:r>
          </a:p>
          <a:p>
            <a:r>
              <a:rPr lang="ru-RU" sz="3200" b="1" dirty="0"/>
              <a:t>И к совести не глухи,</a:t>
            </a:r>
          </a:p>
          <a:p>
            <a:r>
              <a:rPr lang="ru-RU" sz="3200" b="1" dirty="0"/>
              <a:t>Вы место без протеста</a:t>
            </a:r>
          </a:p>
          <a:p>
            <a:r>
              <a:rPr lang="ru-RU" sz="3200" b="1" dirty="0"/>
              <a:t>Уступите старухе.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619106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046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Ежели вы вежливы,</a:t>
            </a:r>
          </a:p>
          <a:p>
            <a:r>
              <a:rPr lang="ru-RU" sz="3200" b="1" dirty="0"/>
              <a:t>В душе, а не для виду,</a:t>
            </a:r>
          </a:p>
          <a:p>
            <a:r>
              <a:rPr lang="ru-RU" sz="3200" b="1" dirty="0"/>
              <a:t>В троллейбус вы поможете</a:t>
            </a:r>
          </a:p>
          <a:p>
            <a:r>
              <a:rPr lang="ru-RU" sz="3200" b="1" dirty="0"/>
              <a:t>Взобраться инвалиду.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86384"/>
            <a:ext cx="4500594" cy="3294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6944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 ежели вы вежливы,</a:t>
            </a:r>
          </a:p>
          <a:p>
            <a:r>
              <a:rPr lang="ru-RU" sz="3200" b="1" dirty="0"/>
              <a:t>Вы, сидя на уроке,</a:t>
            </a:r>
          </a:p>
          <a:p>
            <a:r>
              <a:rPr lang="ru-RU" sz="3200" b="1" dirty="0"/>
              <a:t>Не будете с товарищем</a:t>
            </a:r>
          </a:p>
          <a:p>
            <a:r>
              <a:rPr lang="ru-RU" sz="3200" b="1" dirty="0"/>
              <a:t>Трещать, как две сороки.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7973"/>
          <a:stretch>
            <a:fillRect/>
          </a:stretch>
        </p:blipFill>
        <p:spPr bwMode="auto">
          <a:xfrm>
            <a:off x="2500298" y="3071810"/>
            <a:ext cx="3728896" cy="3237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1345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 ежели вы вежливы,</a:t>
            </a:r>
          </a:p>
          <a:p>
            <a:r>
              <a:rPr lang="ru-RU" sz="3200" b="1"/>
              <a:t>Поможете </a:t>
            </a:r>
            <a:r>
              <a:rPr lang="ru-RU" sz="3200" b="1" dirty="0"/>
              <a:t>вы маме,</a:t>
            </a:r>
          </a:p>
          <a:p>
            <a:r>
              <a:rPr lang="ru-RU" sz="3200" b="1" dirty="0"/>
              <a:t>И помощь ей предложите</a:t>
            </a:r>
          </a:p>
          <a:p>
            <a:r>
              <a:rPr lang="ru-RU" sz="3200" b="1" dirty="0"/>
              <a:t>Без просьбы – то есть сами!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928934"/>
            <a:ext cx="3929090" cy="3440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9409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 ежели вы вежливы,</a:t>
            </a:r>
          </a:p>
          <a:p>
            <a:r>
              <a:rPr lang="ru-RU" sz="3200" b="1" dirty="0"/>
              <a:t>То в разговоре с тётей,</a:t>
            </a:r>
          </a:p>
          <a:p>
            <a:r>
              <a:rPr lang="ru-RU" sz="3200" b="1" dirty="0"/>
              <a:t>И с дедушкой, и бабушкой</a:t>
            </a:r>
          </a:p>
          <a:p>
            <a:r>
              <a:rPr lang="ru-RU" sz="3200" b="1" dirty="0"/>
              <a:t>Вы их не перебьёте.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3747245" cy="27968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327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 ежели вы вежливы,</a:t>
            </a:r>
          </a:p>
          <a:p>
            <a:r>
              <a:rPr lang="ru-RU" sz="3200" b="1" dirty="0"/>
              <a:t>На тех, кто послабее,</a:t>
            </a:r>
          </a:p>
          <a:p>
            <a:r>
              <a:rPr lang="ru-RU" sz="3200" b="1" dirty="0"/>
              <a:t>Вы нападать не будете</a:t>
            </a:r>
          </a:p>
          <a:p>
            <a:r>
              <a:rPr lang="ru-RU" sz="3200" b="1" dirty="0"/>
              <a:t>Пред сильными робея.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33762"/>
          <a:stretch>
            <a:fillRect/>
          </a:stretch>
        </p:blipFill>
        <p:spPr bwMode="auto">
          <a:xfrm>
            <a:off x="2786050" y="2989657"/>
            <a:ext cx="3286148" cy="33847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662</Words>
  <Application>Microsoft Office PowerPoint</Application>
  <PresentationFormat>Экран (4:3)</PresentationFormat>
  <Paragraphs>174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72</cp:revision>
  <dcterms:modified xsi:type="dcterms:W3CDTF">2022-02-04T06:43:16Z</dcterms:modified>
</cp:coreProperties>
</file>